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6"/>
  </p:notesMasterIdLst>
  <p:handoutMasterIdLst>
    <p:handoutMasterId r:id="rId57"/>
  </p:handoutMasterIdLst>
  <p:sldIdLst>
    <p:sldId id="256" r:id="rId5"/>
    <p:sldId id="257" r:id="rId6"/>
    <p:sldId id="429" r:id="rId7"/>
    <p:sldId id="400" r:id="rId8"/>
    <p:sldId id="430" r:id="rId9"/>
    <p:sldId id="444" r:id="rId10"/>
    <p:sldId id="445" r:id="rId11"/>
    <p:sldId id="447" r:id="rId12"/>
    <p:sldId id="448" r:id="rId13"/>
    <p:sldId id="426" r:id="rId14"/>
    <p:sldId id="471" r:id="rId15"/>
    <p:sldId id="496" r:id="rId16"/>
    <p:sldId id="495" r:id="rId17"/>
    <p:sldId id="472" r:id="rId18"/>
    <p:sldId id="402" r:id="rId19"/>
    <p:sldId id="451" r:id="rId20"/>
    <p:sldId id="450" r:id="rId21"/>
    <p:sldId id="453" r:id="rId22"/>
    <p:sldId id="404" r:id="rId23"/>
    <p:sldId id="405" r:id="rId24"/>
    <p:sldId id="406" r:id="rId25"/>
    <p:sldId id="407" r:id="rId26"/>
    <p:sldId id="409" r:id="rId27"/>
    <p:sldId id="473" r:id="rId28"/>
    <p:sldId id="410" r:id="rId29"/>
    <p:sldId id="415" r:id="rId30"/>
    <p:sldId id="416" r:id="rId31"/>
    <p:sldId id="417" r:id="rId32"/>
    <p:sldId id="418" r:id="rId33"/>
    <p:sldId id="419" r:id="rId34"/>
    <p:sldId id="420" r:id="rId35"/>
    <p:sldId id="421" r:id="rId36"/>
    <p:sldId id="422" r:id="rId37"/>
    <p:sldId id="423" r:id="rId38"/>
    <p:sldId id="424" r:id="rId39"/>
    <p:sldId id="425" r:id="rId40"/>
    <p:sldId id="319" r:id="rId41"/>
    <p:sldId id="322" r:id="rId42"/>
    <p:sldId id="403" r:id="rId43"/>
    <p:sldId id="428" r:id="rId44"/>
    <p:sldId id="411" r:id="rId45"/>
    <p:sldId id="412" r:id="rId46"/>
    <p:sldId id="413" r:id="rId47"/>
    <p:sldId id="414" r:id="rId48"/>
    <p:sldId id="454" r:id="rId49"/>
    <p:sldId id="359" r:id="rId50"/>
    <p:sldId id="370" r:id="rId51"/>
    <p:sldId id="369" r:id="rId52"/>
    <p:sldId id="372" r:id="rId53"/>
    <p:sldId id="371" r:id="rId54"/>
    <p:sldId id="455" r:id="rId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98076-7C4E-4BB9-BAF4-5BB0CE42F51E}" v="3" dt="2021-12-23T07:27:57.961"/>
    <p1510:client id="{691F9EBB-EA91-4D33-9C58-C3BE936D4231}" v="2" dt="2021-12-22T19:36:43.7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72" autoAdjust="0"/>
    <p:restoredTop sz="80466" autoAdjust="0"/>
  </p:normalViewPr>
  <p:slideViewPr>
    <p:cSldViewPr snapToGrid="0" snapToObjects="1">
      <p:cViewPr varScale="1">
        <p:scale>
          <a:sx n="96" d="100"/>
          <a:sy n="96" d="100"/>
        </p:scale>
        <p:origin x="234" y="7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75" d="100"/>
          <a:sy n="75" d="100"/>
        </p:scale>
        <p:origin x="-33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teri Kaskenpalo" userId="5efdb177581a5e88" providerId="LiveId" clId="{08498076-7C4E-4BB9-BAF4-5BB0CE42F51E}"/>
    <pc:docChg chg="custSel addSld delSld modSld">
      <pc:chgData name="Petteri Kaskenpalo" userId="5efdb177581a5e88" providerId="LiveId" clId="{08498076-7C4E-4BB9-BAF4-5BB0CE42F51E}" dt="2021-12-23T07:58:51.448" v="30" actId="20577"/>
      <pc:docMkLst>
        <pc:docMk/>
      </pc:docMkLst>
      <pc:sldChg chg="add">
        <pc:chgData name="Petteri Kaskenpalo" userId="5efdb177581a5e88" providerId="LiveId" clId="{08498076-7C4E-4BB9-BAF4-5BB0CE42F51E}" dt="2021-12-23T07:27:57.960" v="9"/>
        <pc:sldMkLst>
          <pc:docMk/>
          <pc:sldMk cId="3434606533" sldId="319"/>
        </pc:sldMkLst>
      </pc:sldChg>
      <pc:sldChg chg="del">
        <pc:chgData name="Petteri Kaskenpalo" userId="5efdb177581a5e88" providerId="LiveId" clId="{08498076-7C4E-4BB9-BAF4-5BB0CE42F51E}" dt="2021-12-23T07:27:51.842" v="8" actId="2696"/>
        <pc:sldMkLst>
          <pc:docMk/>
          <pc:sldMk cId="4174406698" sldId="319"/>
        </pc:sldMkLst>
      </pc:sldChg>
      <pc:sldChg chg="del">
        <pc:chgData name="Petteri Kaskenpalo" userId="5efdb177581a5e88" providerId="LiveId" clId="{08498076-7C4E-4BB9-BAF4-5BB0CE42F51E}" dt="2021-12-23T07:27:51.842" v="8" actId="2696"/>
        <pc:sldMkLst>
          <pc:docMk/>
          <pc:sldMk cId="591994984" sldId="322"/>
        </pc:sldMkLst>
      </pc:sldChg>
      <pc:sldChg chg="add">
        <pc:chgData name="Petteri Kaskenpalo" userId="5efdb177581a5e88" providerId="LiveId" clId="{08498076-7C4E-4BB9-BAF4-5BB0CE42F51E}" dt="2021-12-23T07:27:57.960" v="9"/>
        <pc:sldMkLst>
          <pc:docMk/>
          <pc:sldMk cId="3130164830" sldId="322"/>
        </pc:sldMkLst>
      </pc:sldChg>
      <pc:sldChg chg="modSp mod">
        <pc:chgData name="Petteri Kaskenpalo" userId="5efdb177581a5e88" providerId="LiveId" clId="{08498076-7C4E-4BB9-BAF4-5BB0CE42F51E}" dt="2021-12-23T07:58:51.448" v="30" actId="20577"/>
        <pc:sldMkLst>
          <pc:docMk/>
          <pc:sldMk cId="1161912295" sldId="455"/>
        </pc:sldMkLst>
        <pc:spChg chg="mod">
          <ac:chgData name="Petteri Kaskenpalo" userId="5efdb177581a5e88" providerId="LiveId" clId="{08498076-7C4E-4BB9-BAF4-5BB0CE42F51E}" dt="2021-12-23T07:58:51.448" v="30" actId="20577"/>
          <ac:spMkLst>
            <pc:docMk/>
            <pc:sldMk cId="1161912295" sldId="455"/>
            <ac:spMk id="3" creationId="{7FF0F27B-2231-4C0E-B013-55A0584A8967}"/>
          </ac:spMkLst>
        </pc:spChg>
      </pc:sldChg>
      <pc:sldChg chg="modSp add mod modClrScheme chgLayout">
        <pc:chgData name="Petteri Kaskenpalo" userId="5efdb177581a5e88" providerId="LiveId" clId="{08498076-7C4E-4BB9-BAF4-5BB0CE42F51E}" dt="2021-12-23T06:45:40.466" v="5" actId="27636"/>
        <pc:sldMkLst>
          <pc:docMk/>
          <pc:sldMk cId="1923920208" sldId="471"/>
        </pc:sldMkLst>
        <pc:spChg chg="mod ord">
          <ac:chgData name="Petteri Kaskenpalo" userId="5efdb177581a5e88" providerId="LiveId" clId="{08498076-7C4E-4BB9-BAF4-5BB0CE42F51E}" dt="2021-12-23T06:45:40.466" v="5" actId="27636"/>
          <ac:spMkLst>
            <pc:docMk/>
            <pc:sldMk cId="1923920208" sldId="471"/>
            <ac:spMk id="2" creationId="{2EEC6C09-9A8D-4905-8E24-49C94DDDD4AF}"/>
          </ac:spMkLst>
        </pc:spChg>
        <pc:spChg chg="mod ord">
          <ac:chgData name="Petteri Kaskenpalo" userId="5efdb177581a5e88" providerId="LiveId" clId="{08498076-7C4E-4BB9-BAF4-5BB0CE42F51E}" dt="2021-12-23T06:45:40.453" v="4" actId="700"/>
          <ac:spMkLst>
            <pc:docMk/>
            <pc:sldMk cId="1923920208" sldId="471"/>
            <ac:spMk id="3" creationId="{D381A9EB-4A21-4DDF-86EC-00ADD523A4E5}"/>
          </ac:spMkLst>
        </pc:spChg>
        <pc:spChg chg="mod ord">
          <ac:chgData name="Petteri Kaskenpalo" userId="5efdb177581a5e88" providerId="LiveId" clId="{08498076-7C4E-4BB9-BAF4-5BB0CE42F51E}" dt="2021-12-23T06:45:40.453" v="4" actId="700"/>
          <ac:spMkLst>
            <pc:docMk/>
            <pc:sldMk cId="1923920208" sldId="471"/>
            <ac:spMk id="4" creationId="{4E456E96-6217-4EEB-905D-677A30998EDC}"/>
          </ac:spMkLst>
        </pc:spChg>
        <pc:spChg chg="mod ord">
          <ac:chgData name="Petteri Kaskenpalo" userId="5efdb177581a5e88" providerId="LiveId" clId="{08498076-7C4E-4BB9-BAF4-5BB0CE42F51E}" dt="2021-12-23T06:45:40.453" v="4" actId="700"/>
          <ac:spMkLst>
            <pc:docMk/>
            <pc:sldMk cId="1923920208" sldId="471"/>
            <ac:spMk id="5" creationId="{C11CABC2-AF4E-44B7-A249-B5ED88C3E5CD}"/>
          </ac:spMkLst>
        </pc:spChg>
        <pc:spChg chg="mod ord">
          <ac:chgData name="Petteri Kaskenpalo" userId="5efdb177581a5e88" providerId="LiveId" clId="{08498076-7C4E-4BB9-BAF4-5BB0CE42F51E}" dt="2021-12-23T06:45:40.453" v="4" actId="700"/>
          <ac:spMkLst>
            <pc:docMk/>
            <pc:sldMk cId="1923920208" sldId="471"/>
            <ac:spMk id="6" creationId="{3D4EC2CD-0486-4F3E-B392-709846156B83}"/>
          </ac:spMkLst>
        </pc:spChg>
      </pc:sldChg>
      <pc:sldChg chg="modSp add mod modClrScheme chgLayout">
        <pc:chgData name="Petteri Kaskenpalo" userId="5efdb177581a5e88" providerId="LiveId" clId="{08498076-7C4E-4BB9-BAF4-5BB0CE42F51E}" dt="2021-12-23T06:45:40.453" v="4" actId="700"/>
        <pc:sldMkLst>
          <pc:docMk/>
          <pc:sldMk cId="2604724304" sldId="472"/>
        </pc:sldMkLst>
        <pc:spChg chg="mod ord">
          <ac:chgData name="Petteri Kaskenpalo" userId="5efdb177581a5e88" providerId="LiveId" clId="{08498076-7C4E-4BB9-BAF4-5BB0CE42F51E}" dt="2021-12-23T06:45:40.453" v="4" actId="700"/>
          <ac:spMkLst>
            <pc:docMk/>
            <pc:sldMk cId="2604724304" sldId="472"/>
            <ac:spMk id="3" creationId="{043E79B3-D8A8-4293-ADC8-4F2B9D708190}"/>
          </ac:spMkLst>
        </pc:spChg>
        <pc:spChg chg="mod ord">
          <ac:chgData name="Petteri Kaskenpalo" userId="5efdb177581a5e88" providerId="LiveId" clId="{08498076-7C4E-4BB9-BAF4-5BB0CE42F51E}" dt="2021-12-23T06:45:40.453" v="4" actId="700"/>
          <ac:spMkLst>
            <pc:docMk/>
            <pc:sldMk cId="2604724304" sldId="472"/>
            <ac:spMk id="4" creationId="{50B8C7AA-2F0F-4396-9DB3-0841FF2A8F6C}"/>
          </ac:spMkLst>
        </pc:spChg>
        <pc:spChg chg="mod ord">
          <ac:chgData name="Petteri Kaskenpalo" userId="5efdb177581a5e88" providerId="LiveId" clId="{08498076-7C4E-4BB9-BAF4-5BB0CE42F51E}" dt="2021-12-23T06:45:40.453" v="4" actId="700"/>
          <ac:spMkLst>
            <pc:docMk/>
            <pc:sldMk cId="2604724304" sldId="472"/>
            <ac:spMk id="5" creationId="{5D7E39AF-2926-413D-8351-E9C13555B942}"/>
          </ac:spMkLst>
        </pc:spChg>
        <pc:spChg chg="mod ord">
          <ac:chgData name="Petteri Kaskenpalo" userId="5efdb177581a5e88" providerId="LiveId" clId="{08498076-7C4E-4BB9-BAF4-5BB0CE42F51E}" dt="2021-12-23T06:45:40.453" v="4" actId="700"/>
          <ac:spMkLst>
            <pc:docMk/>
            <pc:sldMk cId="2604724304" sldId="472"/>
            <ac:spMk id="6" creationId="{D68E03EE-6A3B-45EA-A0AC-606A0C591461}"/>
          </ac:spMkLst>
        </pc:spChg>
        <pc:picChg chg="mod ord">
          <ac:chgData name="Petteri Kaskenpalo" userId="5efdb177581a5e88" providerId="LiveId" clId="{08498076-7C4E-4BB9-BAF4-5BB0CE42F51E}" dt="2021-12-23T06:45:40.453" v="4" actId="700"/>
          <ac:picMkLst>
            <pc:docMk/>
            <pc:sldMk cId="2604724304" sldId="472"/>
            <ac:picMk id="8" creationId="{40FC4241-B4DA-4D5D-81D9-A2633A120F1F}"/>
          </ac:picMkLst>
        </pc:picChg>
      </pc:sldChg>
      <pc:sldChg chg="modSp add mod modClrScheme chgLayout">
        <pc:chgData name="Petteri Kaskenpalo" userId="5efdb177581a5e88" providerId="LiveId" clId="{08498076-7C4E-4BB9-BAF4-5BB0CE42F51E}" dt="2021-12-23T06:46:08.056" v="7" actId="700"/>
        <pc:sldMkLst>
          <pc:docMk/>
          <pc:sldMk cId="2550318998" sldId="473"/>
        </pc:sldMkLst>
        <pc:spChg chg="mod ord">
          <ac:chgData name="Petteri Kaskenpalo" userId="5efdb177581a5e88" providerId="LiveId" clId="{08498076-7C4E-4BB9-BAF4-5BB0CE42F51E}" dt="2021-12-23T06:46:08.056" v="7" actId="700"/>
          <ac:spMkLst>
            <pc:docMk/>
            <pc:sldMk cId="2550318998" sldId="473"/>
            <ac:spMk id="3" creationId="{E5FA0023-E88E-41D8-8794-F526ED2036E7}"/>
          </ac:spMkLst>
        </pc:spChg>
        <pc:spChg chg="mod ord">
          <ac:chgData name="Petteri Kaskenpalo" userId="5efdb177581a5e88" providerId="LiveId" clId="{08498076-7C4E-4BB9-BAF4-5BB0CE42F51E}" dt="2021-12-23T06:46:08.056" v="7" actId="700"/>
          <ac:spMkLst>
            <pc:docMk/>
            <pc:sldMk cId="2550318998" sldId="473"/>
            <ac:spMk id="4" creationId="{10096A73-24A1-424F-AB94-171C65252929}"/>
          </ac:spMkLst>
        </pc:spChg>
        <pc:spChg chg="mod ord">
          <ac:chgData name="Petteri Kaskenpalo" userId="5efdb177581a5e88" providerId="LiveId" clId="{08498076-7C4E-4BB9-BAF4-5BB0CE42F51E}" dt="2021-12-23T06:46:08.056" v="7" actId="700"/>
          <ac:spMkLst>
            <pc:docMk/>
            <pc:sldMk cId="2550318998" sldId="473"/>
            <ac:spMk id="5" creationId="{9C466EB9-3CC3-43D2-93C4-DED9149C2B5B}"/>
          </ac:spMkLst>
        </pc:spChg>
        <pc:spChg chg="mod ord">
          <ac:chgData name="Petteri Kaskenpalo" userId="5efdb177581a5e88" providerId="LiveId" clId="{08498076-7C4E-4BB9-BAF4-5BB0CE42F51E}" dt="2021-12-23T06:46:08.056" v="7" actId="700"/>
          <ac:spMkLst>
            <pc:docMk/>
            <pc:sldMk cId="2550318998" sldId="473"/>
            <ac:spMk id="6" creationId="{9BAE40E1-9FFC-46F0-832C-038F1C2BC0F7}"/>
          </ac:spMkLst>
        </pc:spChg>
        <pc:picChg chg="mod ord">
          <ac:chgData name="Petteri Kaskenpalo" userId="5efdb177581a5e88" providerId="LiveId" clId="{08498076-7C4E-4BB9-BAF4-5BB0CE42F51E}" dt="2021-12-23T06:46:08.056" v="7" actId="700"/>
          <ac:picMkLst>
            <pc:docMk/>
            <pc:sldMk cId="2550318998" sldId="473"/>
            <ac:picMk id="8" creationId="{8A5E303F-7AA6-4FF1-AB98-F2AEE04DBFE0}"/>
          </ac:picMkLst>
        </pc:picChg>
      </pc:sldChg>
      <pc:sldChg chg="modSp add mod modClrScheme chgLayout">
        <pc:chgData name="Petteri Kaskenpalo" userId="5efdb177581a5e88" providerId="LiveId" clId="{08498076-7C4E-4BB9-BAF4-5BB0CE42F51E}" dt="2021-12-23T06:45:40.453" v="4" actId="700"/>
        <pc:sldMkLst>
          <pc:docMk/>
          <pc:sldMk cId="4212418197" sldId="495"/>
        </pc:sldMkLst>
        <pc:spChg chg="mod ord">
          <ac:chgData name="Petteri Kaskenpalo" userId="5efdb177581a5e88" providerId="LiveId" clId="{08498076-7C4E-4BB9-BAF4-5BB0CE42F51E}" dt="2021-12-23T06:45:40.453" v="4" actId="700"/>
          <ac:spMkLst>
            <pc:docMk/>
            <pc:sldMk cId="4212418197" sldId="495"/>
            <ac:spMk id="3" creationId="{E41E38E9-26F7-407D-98A0-067730A8FB0A}"/>
          </ac:spMkLst>
        </pc:spChg>
        <pc:spChg chg="mod ord">
          <ac:chgData name="Petteri Kaskenpalo" userId="5efdb177581a5e88" providerId="LiveId" clId="{08498076-7C4E-4BB9-BAF4-5BB0CE42F51E}" dt="2021-12-23T06:45:40.453" v="4" actId="700"/>
          <ac:spMkLst>
            <pc:docMk/>
            <pc:sldMk cId="4212418197" sldId="495"/>
            <ac:spMk id="4" creationId="{B945E286-12BC-4D9E-9A55-1F738148AEF4}"/>
          </ac:spMkLst>
        </pc:spChg>
        <pc:spChg chg="mod ord">
          <ac:chgData name="Petteri Kaskenpalo" userId="5efdb177581a5e88" providerId="LiveId" clId="{08498076-7C4E-4BB9-BAF4-5BB0CE42F51E}" dt="2021-12-23T06:45:40.453" v="4" actId="700"/>
          <ac:spMkLst>
            <pc:docMk/>
            <pc:sldMk cId="4212418197" sldId="495"/>
            <ac:spMk id="5" creationId="{11A12D2A-7D32-418A-8CDC-08D8AE370205}"/>
          </ac:spMkLst>
        </pc:spChg>
        <pc:spChg chg="mod ord">
          <ac:chgData name="Petteri Kaskenpalo" userId="5efdb177581a5e88" providerId="LiveId" clId="{08498076-7C4E-4BB9-BAF4-5BB0CE42F51E}" dt="2021-12-23T06:45:40.453" v="4" actId="700"/>
          <ac:spMkLst>
            <pc:docMk/>
            <pc:sldMk cId="4212418197" sldId="495"/>
            <ac:spMk id="6" creationId="{CD90B470-30A0-40FC-8D6B-EE51DF97DB3E}"/>
          </ac:spMkLst>
        </pc:spChg>
        <pc:picChg chg="mod ord">
          <ac:chgData name="Petteri Kaskenpalo" userId="5efdb177581a5e88" providerId="LiveId" clId="{08498076-7C4E-4BB9-BAF4-5BB0CE42F51E}" dt="2021-12-23T06:45:40.453" v="4" actId="700"/>
          <ac:picMkLst>
            <pc:docMk/>
            <pc:sldMk cId="4212418197" sldId="495"/>
            <ac:picMk id="1026" creationId="{89B1E358-67EB-4306-AB24-728DD2F1F84E}"/>
          </ac:picMkLst>
        </pc:picChg>
      </pc:sldChg>
      <pc:sldChg chg="addSp delSp modSp add mod modClrScheme chgLayout">
        <pc:chgData name="Petteri Kaskenpalo" userId="5efdb177581a5e88" providerId="LiveId" clId="{08498076-7C4E-4BB9-BAF4-5BB0CE42F51E}" dt="2021-12-23T06:45:40.453" v="4" actId="700"/>
        <pc:sldMkLst>
          <pc:docMk/>
          <pc:sldMk cId="1704119538" sldId="496"/>
        </pc:sldMkLst>
        <pc:spChg chg="del mod ord">
          <ac:chgData name="Petteri Kaskenpalo" userId="5efdb177581a5e88" providerId="LiveId" clId="{08498076-7C4E-4BB9-BAF4-5BB0CE42F51E}" dt="2021-12-23T06:45:40.453" v="4" actId="700"/>
          <ac:spMkLst>
            <pc:docMk/>
            <pc:sldMk cId="1704119538" sldId="496"/>
            <ac:spMk id="2" creationId="{5EAF3C84-0BE5-4149-B78B-3FC795CB31F0}"/>
          </ac:spMkLst>
        </pc:spChg>
        <pc:spChg chg="mod ord">
          <ac:chgData name="Petteri Kaskenpalo" userId="5efdb177581a5e88" providerId="LiveId" clId="{08498076-7C4E-4BB9-BAF4-5BB0CE42F51E}" dt="2021-12-23T06:45:40.453" v="4" actId="700"/>
          <ac:spMkLst>
            <pc:docMk/>
            <pc:sldMk cId="1704119538" sldId="496"/>
            <ac:spMk id="3" creationId="{27F89E3E-C690-4204-98E7-2AF16E303BD3}"/>
          </ac:spMkLst>
        </pc:spChg>
        <pc:spChg chg="mod ord">
          <ac:chgData name="Petteri Kaskenpalo" userId="5efdb177581a5e88" providerId="LiveId" clId="{08498076-7C4E-4BB9-BAF4-5BB0CE42F51E}" dt="2021-12-23T06:45:40.453" v="4" actId="700"/>
          <ac:spMkLst>
            <pc:docMk/>
            <pc:sldMk cId="1704119538" sldId="496"/>
            <ac:spMk id="4" creationId="{981CE3A1-DCE6-43B1-994A-CC30D581CDAC}"/>
          </ac:spMkLst>
        </pc:spChg>
        <pc:spChg chg="mod ord">
          <ac:chgData name="Petteri Kaskenpalo" userId="5efdb177581a5e88" providerId="LiveId" clId="{08498076-7C4E-4BB9-BAF4-5BB0CE42F51E}" dt="2021-12-23T06:45:40.453" v="4" actId="700"/>
          <ac:spMkLst>
            <pc:docMk/>
            <pc:sldMk cId="1704119538" sldId="496"/>
            <ac:spMk id="5" creationId="{25E36BE7-69D9-4F69-A2C7-1B0DB831266C}"/>
          </ac:spMkLst>
        </pc:spChg>
        <pc:spChg chg="del mod ord">
          <ac:chgData name="Petteri Kaskenpalo" userId="5efdb177581a5e88" providerId="LiveId" clId="{08498076-7C4E-4BB9-BAF4-5BB0CE42F51E}" dt="2021-12-23T06:45:40.453" v="4" actId="700"/>
          <ac:spMkLst>
            <pc:docMk/>
            <pc:sldMk cId="1704119538" sldId="496"/>
            <ac:spMk id="6" creationId="{33BC8870-331E-46CC-8197-9C138ADC18AE}"/>
          </ac:spMkLst>
        </pc:spChg>
        <pc:spChg chg="add mod ord">
          <ac:chgData name="Petteri Kaskenpalo" userId="5efdb177581a5e88" providerId="LiveId" clId="{08498076-7C4E-4BB9-BAF4-5BB0CE42F51E}" dt="2021-12-23T06:45:40.453" v="4" actId="700"/>
          <ac:spMkLst>
            <pc:docMk/>
            <pc:sldMk cId="1704119538" sldId="496"/>
            <ac:spMk id="7" creationId="{74ECAB16-0A5F-49BC-9E88-ED72EFAEC24F}"/>
          </ac:spMkLst>
        </pc:spChg>
        <pc:spChg chg="add mod ord">
          <ac:chgData name="Petteri Kaskenpalo" userId="5efdb177581a5e88" providerId="LiveId" clId="{08498076-7C4E-4BB9-BAF4-5BB0CE42F51E}" dt="2021-12-23T06:45:40.453" v="4" actId="700"/>
          <ac:spMkLst>
            <pc:docMk/>
            <pc:sldMk cId="1704119538" sldId="496"/>
            <ac:spMk id="9" creationId="{1823841D-D450-42B1-901B-0427A00F498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A9C63D-6AC5-8145-9C44-5C1C7D444ECB}" type="datetimeFigureOut">
              <a:rPr lang="en-US" smtClean="0"/>
              <a:t>12/23/2021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020A60D-A7E2-A049-89B7-063BB0EB0B77}" type="slidenum">
              <a:rPr lang="en-US" smtClean="0"/>
              <a:t>‹#›</a:t>
            </a:fld>
            <a:endParaRPr lang="en-US"/>
          </a:p>
        </p:txBody>
      </p:sp>
    </p:spTree>
    <p:extLst>
      <p:ext uri="{BB962C8B-B14F-4D97-AF65-F5344CB8AC3E}">
        <p14:creationId xmlns:p14="http://schemas.microsoft.com/office/powerpoint/2010/main" val="3263176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2250D1-E266-4446-8750-D64D0C1F9D65}" type="datetimeFigureOut">
              <a:rPr lang="en-US" smtClean="0"/>
              <a:t>12/23/2021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1D5B6B-0C28-4447-9EA7-807C6E85CBB9}" type="slidenum">
              <a:rPr lang="en-US" smtClean="0"/>
              <a:t>‹#›</a:t>
            </a:fld>
            <a:endParaRPr lang="en-US"/>
          </a:p>
        </p:txBody>
      </p:sp>
    </p:spTree>
    <p:extLst>
      <p:ext uri="{BB962C8B-B14F-4D97-AF65-F5344CB8AC3E}">
        <p14:creationId xmlns:p14="http://schemas.microsoft.com/office/powerpoint/2010/main" val="41381248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1D5B6B-0C28-4447-9EA7-807C6E85CBB9}" type="slidenum">
              <a:rPr lang="en-US" smtClean="0"/>
              <a:t>1</a:t>
            </a:fld>
            <a:endParaRPr lang="en-US"/>
          </a:p>
        </p:txBody>
      </p:sp>
    </p:spTree>
    <p:extLst>
      <p:ext uri="{BB962C8B-B14F-4D97-AF65-F5344CB8AC3E}">
        <p14:creationId xmlns:p14="http://schemas.microsoft.com/office/powerpoint/2010/main" val="317834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22</a:t>
            </a:fld>
            <a:endParaRPr lang="en-US"/>
          </a:p>
        </p:txBody>
      </p:sp>
    </p:spTree>
    <p:extLst>
      <p:ext uri="{BB962C8B-B14F-4D97-AF65-F5344CB8AC3E}">
        <p14:creationId xmlns:p14="http://schemas.microsoft.com/office/powerpoint/2010/main" val="544811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23</a:t>
            </a:fld>
            <a:endParaRPr lang="en-US"/>
          </a:p>
        </p:txBody>
      </p:sp>
    </p:spTree>
    <p:extLst>
      <p:ext uri="{BB962C8B-B14F-4D97-AF65-F5344CB8AC3E}">
        <p14:creationId xmlns:p14="http://schemas.microsoft.com/office/powerpoint/2010/main" val="2927006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25</a:t>
            </a:fld>
            <a:endParaRPr lang="en-US"/>
          </a:p>
        </p:txBody>
      </p:sp>
    </p:spTree>
    <p:extLst>
      <p:ext uri="{BB962C8B-B14F-4D97-AF65-F5344CB8AC3E}">
        <p14:creationId xmlns:p14="http://schemas.microsoft.com/office/powerpoint/2010/main" val="272225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26</a:t>
            </a:fld>
            <a:endParaRPr lang="en-US"/>
          </a:p>
        </p:txBody>
      </p:sp>
    </p:spTree>
    <p:extLst>
      <p:ext uri="{BB962C8B-B14F-4D97-AF65-F5344CB8AC3E}">
        <p14:creationId xmlns:p14="http://schemas.microsoft.com/office/powerpoint/2010/main" val="478543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27</a:t>
            </a:fld>
            <a:endParaRPr lang="en-US"/>
          </a:p>
        </p:txBody>
      </p:sp>
    </p:spTree>
    <p:extLst>
      <p:ext uri="{BB962C8B-B14F-4D97-AF65-F5344CB8AC3E}">
        <p14:creationId xmlns:p14="http://schemas.microsoft.com/office/powerpoint/2010/main" val="636347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28</a:t>
            </a:fld>
            <a:endParaRPr lang="en-US"/>
          </a:p>
        </p:txBody>
      </p:sp>
    </p:spTree>
    <p:extLst>
      <p:ext uri="{BB962C8B-B14F-4D97-AF65-F5344CB8AC3E}">
        <p14:creationId xmlns:p14="http://schemas.microsoft.com/office/powerpoint/2010/main" val="378931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29</a:t>
            </a:fld>
            <a:endParaRPr lang="en-US"/>
          </a:p>
        </p:txBody>
      </p:sp>
    </p:spTree>
    <p:extLst>
      <p:ext uri="{BB962C8B-B14F-4D97-AF65-F5344CB8AC3E}">
        <p14:creationId xmlns:p14="http://schemas.microsoft.com/office/powerpoint/2010/main" val="76257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30</a:t>
            </a:fld>
            <a:endParaRPr lang="en-US"/>
          </a:p>
        </p:txBody>
      </p:sp>
    </p:spTree>
    <p:extLst>
      <p:ext uri="{BB962C8B-B14F-4D97-AF65-F5344CB8AC3E}">
        <p14:creationId xmlns:p14="http://schemas.microsoft.com/office/powerpoint/2010/main" val="315924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31</a:t>
            </a:fld>
            <a:endParaRPr lang="en-US"/>
          </a:p>
        </p:txBody>
      </p:sp>
    </p:spTree>
    <p:extLst>
      <p:ext uri="{BB962C8B-B14F-4D97-AF65-F5344CB8AC3E}">
        <p14:creationId xmlns:p14="http://schemas.microsoft.com/office/powerpoint/2010/main" val="38035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32</a:t>
            </a:fld>
            <a:endParaRPr lang="en-US"/>
          </a:p>
        </p:txBody>
      </p:sp>
    </p:spTree>
    <p:extLst>
      <p:ext uri="{BB962C8B-B14F-4D97-AF65-F5344CB8AC3E}">
        <p14:creationId xmlns:p14="http://schemas.microsoft.com/office/powerpoint/2010/main" val="316774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a:t>
            </a:fld>
            <a:endParaRPr lang="en-US"/>
          </a:p>
        </p:txBody>
      </p:sp>
    </p:spTree>
    <p:extLst>
      <p:ext uri="{BB962C8B-B14F-4D97-AF65-F5344CB8AC3E}">
        <p14:creationId xmlns:p14="http://schemas.microsoft.com/office/powerpoint/2010/main" val="621608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33</a:t>
            </a:fld>
            <a:endParaRPr lang="en-US"/>
          </a:p>
        </p:txBody>
      </p:sp>
    </p:spTree>
    <p:extLst>
      <p:ext uri="{BB962C8B-B14F-4D97-AF65-F5344CB8AC3E}">
        <p14:creationId xmlns:p14="http://schemas.microsoft.com/office/powerpoint/2010/main" val="2663430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34</a:t>
            </a:fld>
            <a:endParaRPr lang="en-US"/>
          </a:p>
        </p:txBody>
      </p:sp>
    </p:spTree>
    <p:extLst>
      <p:ext uri="{BB962C8B-B14F-4D97-AF65-F5344CB8AC3E}">
        <p14:creationId xmlns:p14="http://schemas.microsoft.com/office/powerpoint/2010/main" val="4161186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35</a:t>
            </a:fld>
            <a:endParaRPr lang="en-US"/>
          </a:p>
        </p:txBody>
      </p:sp>
    </p:spTree>
    <p:extLst>
      <p:ext uri="{BB962C8B-B14F-4D97-AF65-F5344CB8AC3E}">
        <p14:creationId xmlns:p14="http://schemas.microsoft.com/office/powerpoint/2010/main" val="748577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36</a:t>
            </a:fld>
            <a:endParaRPr lang="en-US"/>
          </a:p>
        </p:txBody>
      </p:sp>
    </p:spTree>
    <p:extLst>
      <p:ext uri="{BB962C8B-B14F-4D97-AF65-F5344CB8AC3E}">
        <p14:creationId xmlns:p14="http://schemas.microsoft.com/office/powerpoint/2010/main" val="297186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39</a:t>
            </a:fld>
            <a:endParaRPr lang="en-US"/>
          </a:p>
        </p:txBody>
      </p:sp>
    </p:spTree>
    <p:extLst>
      <p:ext uri="{BB962C8B-B14F-4D97-AF65-F5344CB8AC3E}">
        <p14:creationId xmlns:p14="http://schemas.microsoft.com/office/powerpoint/2010/main" val="2870164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1D5B6B-0C28-4447-9EA7-807C6E85CBB9}" type="slidenum">
              <a:rPr lang="en-US" smtClean="0"/>
              <a:t>40</a:t>
            </a:fld>
            <a:endParaRPr lang="en-US"/>
          </a:p>
        </p:txBody>
      </p:sp>
    </p:spTree>
    <p:extLst>
      <p:ext uri="{BB962C8B-B14F-4D97-AF65-F5344CB8AC3E}">
        <p14:creationId xmlns:p14="http://schemas.microsoft.com/office/powerpoint/2010/main" val="3568865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41</a:t>
            </a:fld>
            <a:endParaRPr lang="en-US"/>
          </a:p>
        </p:txBody>
      </p:sp>
    </p:spTree>
    <p:extLst>
      <p:ext uri="{BB962C8B-B14F-4D97-AF65-F5344CB8AC3E}">
        <p14:creationId xmlns:p14="http://schemas.microsoft.com/office/powerpoint/2010/main" val="2626818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42</a:t>
            </a:fld>
            <a:endParaRPr lang="en-US"/>
          </a:p>
        </p:txBody>
      </p:sp>
    </p:spTree>
    <p:extLst>
      <p:ext uri="{BB962C8B-B14F-4D97-AF65-F5344CB8AC3E}">
        <p14:creationId xmlns:p14="http://schemas.microsoft.com/office/powerpoint/2010/main" val="4071415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43</a:t>
            </a:fld>
            <a:endParaRPr lang="en-US"/>
          </a:p>
        </p:txBody>
      </p:sp>
    </p:spTree>
    <p:extLst>
      <p:ext uri="{BB962C8B-B14F-4D97-AF65-F5344CB8AC3E}">
        <p14:creationId xmlns:p14="http://schemas.microsoft.com/office/powerpoint/2010/main" val="1494408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44</a:t>
            </a:fld>
            <a:endParaRPr lang="en-US"/>
          </a:p>
        </p:txBody>
      </p:sp>
    </p:spTree>
    <p:extLst>
      <p:ext uri="{BB962C8B-B14F-4D97-AF65-F5344CB8AC3E}">
        <p14:creationId xmlns:p14="http://schemas.microsoft.com/office/powerpoint/2010/main" val="2632894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3</a:t>
            </a:fld>
            <a:endParaRPr lang="en-US"/>
          </a:p>
        </p:txBody>
      </p:sp>
    </p:spTree>
    <p:extLst>
      <p:ext uri="{BB962C8B-B14F-4D97-AF65-F5344CB8AC3E}">
        <p14:creationId xmlns:p14="http://schemas.microsoft.com/office/powerpoint/2010/main" val="1878281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4</a:t>
            </a:fld>
            <a:endParaRPr lang="en-US"/>
          </a:p>
        </p:txBody>
      </p:sp>
    </p:spTree>
    <p:extLst>
      <p:ext uri="{BB962C8B-B14F-4D97-AF65-F5344CB8AC3E}">
        <p14:creationId xmlns:p14="http://schemas.microsoft.com/office/powerpoint/2010/main" val="1781899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1D5B6B-0C28-4447-9EA7-807C6E85CBB9}" type="slidenum">
              <a:rPr lang="en-US" smtClean="0"/>
              <a:t>10</a:t>
            </a:fld>
            <a:endParaRPr lang="en-US"/>
          </a:p>
        </p:txBody>
      </p:sp>
    </p:spTree>
    <p:extLst>
      <p:ext uri="{BB962C8B-B14F-4D97-AF65-F5344CB8AC3E}">
        <p14:creationId xmlns:p14="http://schemas.microsoft.com/office/powerpoint/2010/main" val="99021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15</a:t>
            </a:fld>
            <a:endParaRPr lang="en-US"/>
          </a:p>
        </p:txBody>
      </p:sp>
    </p:spTree>
    <p:extLst>
      <p:ext uri="{BB962C8B-B14F-4D97-AF65-F5344CB8AC3E}">
        <p14:creationId xmlns:p14="http://schemas.microsoft.com/office/powerpoint/2010/main" val="2536860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19</a:t>
            </a:fld>
            <a:endParaRPr lang="en-US"/>
          </a:p>
        </p:txBody>
      </p:sp>
    </p:spTree>
    <p:extLst>
      <p:ext uri="{BB962C8B-B14F-4D97-AF65-F5344CB8AC3E}">
        <p14:creationId xmlns:p14="http://schemas.microsoft.com/office/powerpoint/2010/main" val="522860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20</a:t>
            </a:fld>
            <a:endParaRPr lang="en-US"/>
          </a:p>
        </p:txBody>
      </p:sp>
    </p:spTree>
    <p:extLst>
      <p:ext uri="{BB962C8B-B14F-4D97-AF65-F5344CB8AC3E}">
        <p14:creationId xmlns:p14="http://schemas.microsoft.com/office/powerpoint/2010/main" val="112274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D5B6B-0C28-4447-9EA7-807C6E85CBB9}" type="slidenum">
              <a:rPr lang="en-US" smtClean="0"/>
              <a:t>21</a:t>
            </a:fld>
            <a:endParaRPr lang="en-US"/>
          </a:p>
        </p:txBody>
      </p:sp>
    </p:spTree>
    <p:extLst>
      <p:ext uri="{BB962C8B-B14F-4D97-AF65-F5344CB8AC3E}">
        <p14:creationId xmlns:p14="http://schemas.microsoft.com/office/powerpoint/2010/main" val="3242924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E877E95-3418-2D44-B963-7DB09BE57F17}" type="datetime1">
              <a:rPr lang="en-AU" smtClean="0"/>
              <a:t>23/12/2021</a:t>
            </a:fld>
            <a:endParaRPr lang="en-US" dirty="0"/>
          </a:p>
        </p:txBody>
      </p:sp>
      <p:sp>
        <p:nvSpPr>
          <p:cNvPr id="5" name="Footer Placeholder 4"/>
          <p:cNvSpPr>
            <a:spLocks noGrp="1"/>
          </p:cNvSpPr>
          <p:nvPr>
            <p:ph type="ftr" sz="quarter" idx="11"/>
          </p:nvPr>
        </p:nvSpPr>
        <p:spPr/>
        <p:txBody>
          <a:bodyPr/>
          <a:lstStyle/>
          <a:p>
            <a:r>
              <a:rPr lang="en-US"/>
              <a:t>CP1403/1803 - DESIGN THINKING</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pic>
        <p:nvPicPr>
          <p:cNvPr id="8" name="Picture 7"/>
          <p:cNvPicPr>
            <a:picLocks noChangeAspect="1"/>
          </p:cNvPicPr>
          <p:nvPr userDrawn="1"/>
        </p:nvPicPr>
        <p:blipFill>
          <a:blip r:embed="rId2"/>
          <a:stretch>
            <a:fillRect/>
          </a:stretch>
        </p:blipFill>
        <p:spPr>
          <a:xfrm>
            <a:off x="8071556" y="0"/>
            <a:ext cx="1047044" cy="473421"/>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0FDE2-3DF0-FB40-B3E8-B3B05CEFD182}" type="datetime1">
              <a:rPr lang="en-AU" smtClean="0"/>
              <a:t>23/12/2021</a:t>
            </a:fld>
            <a:endParaRPr lang="en-US"/>
          </a:p>
        </p:txBody>
      </p:sp>
      <p:sp>
        <p:nvSpPr>
          <p:cNvPr id="5" name="Footer Placeholder 4"/>
          <p:cNvSpPr>
            <a:spLocks noGrp="1"/>
          </p:cNvSpPr>
          <p:nvPr>
            <p:ph type="ftr" sz="quarter" idx="11"/>
          </p:nvPr>
        </p:nvSpPr>
        <p:spPr/>
        <p:txBody>
          <a:bodyPr/>
          <a:lstStyle/>
          <a:p>
            <a:r>
              <a:rPr lang="en-US"/>
              <a:t>CP1403/1803 - DESIGN THINKING</a:t>
            </a:r>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18194F-007E-D14A-A4FB-1115F4D1FB60}" type="datetime1">
              <a:rPr lang="en-AU" smtClean="0"/>
              <a:t>23/12/2021</a:t>
            </a:fld>
            <a:endParaRPr lang="en-US"/>
          </a:p>
        </p:txBody>
      </p:sp>
      <p:sp>
        <p:nvSpPr>
          <p:cNvPr id="5" name="Footer Placeholder 4"/>
          <p:cNvSpPr>
            <a:spLocks noGrp="1"/>
          </p:cNvSpPr>
          <p:nvPr>
            <p:ph type="ftr" sz="quarter" idx="11"/>
          </p:nvPr>
        </p:nvSpPr>
        <p:spPr/>
        <p:txBody>
          <a:bodyPr/>
          <a:lstStyle/>
          <a:p>
            <a:r>
              <a:rPr lang="en-US"/>
              <a:t>CP1403/1803 - DESIGN THINKING</a:t>
            </a:r>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lvl1pPr marL="257175" indent="-257175">
              <a:buFont typeface="Wingdings" charset="2"/>
              <a:buChar char="§"/>
              <a:defRPr sz="1800">
                <a:latin typeface="Muli"/>
              </a:defRPr>
            </a:lvl1pPr>
            <a:lvl2pPr marL="557213" indent="-214313">
              <a:buFont typeface="Wingdings" charset="2"/>
              <a:buChar char="§"/>
              <a:defRPr sz="1650">
                <a:latin typeface="Muli"/>
              </a:defRPr>
            </a:lvl2pPr>
            <a:lvl3pPr marL="857250" indent="-171450">
              <a:buFont typeface="Wingdings" charset="2"/>
              <a:buChar char="§"/>
              <a:defRPr sz="1500">
                <a:latin typeface="Muli"/>
              </a:defRPr>
            </a:lvl3pPr>
            <a:lvl4pPr marL="1200150" indent="-171450">
              <a:buFont typeface="Wingdings" charset="2"/>
              <a:buChar char="§"/>
              <a:defRPr sz="1350">
                <a:latin typeface="Muli"/>
              </a:defRPr>
            </a:lvl4pPr>
            <a:lvl5pPr marL="1543050" indent="-171450">
              <a:buFont typeface="Wingdings" charset="2"/>
              <a:buChar char="§"/>
              <a:defRPr sz="1200">
                <a:latin typeface="Muli"/>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8" name="Bild 4"/>
          <p:cNvPicPr>
            <a:picLocks noChangeAspect="1"/>
          </p:cNvPicPr>
          <p:nvPr userDrawn="1"/>
        </p:nvPicPr>
        <p:blipFill rotWithShape="1">
          <a:blip r:embed="rId2">
            <a:extLst>
              <a:ext uri="{28A0092B-C50C-407E-A947-70E740481C1C}">
                <a14:useLocalDpi xmlns:a14="http://schemas.microsoft.com/office/drawing/2010/main" val="0"/>
              </a:ext>
            </a:extLst>
          </a:blip>
          <a:srcRect r="64590"/>
          <a:stretch/>
        </p:blipFill>
        <p:spPr>
          <a:xfrm>
            <a:off x="170840" y="4661044"/>
            <a:ext cx="550498" cy="405000"/>
          </a:xfrm>
          <a:prstGeom prst="rect">
            <a:avLst/>
          </a:prstGeom>
        </p:spPr>
      </p:pic>
      <p:sp>
        <p:nvSpPr>
          <p:cNvPr id="13" name="Datumsplatzhalter 3">
            <a:extLst>
              <a:ext uri="{FF2B5EF4-FFF2-40B4-BE49-F238E27FC236}">
                <a16:creationId xmlns:a16="http://schemas.microsoft.com/office/drawing/2014/main" id="{CD4B7E03-0500-4816-AF8E-86E6A8375770}"/>
              </a:ext>
            </a:extLst>
          </p:cNvPr>
          <p:cNvSpPr>
            <a:spLocks noGrp="1"/>
          </p:cNvSpPr>
          <p:nvPr>
            <p:ph type="dt" sz="half" idx="2"/>
          </p:nvPr>
        </p:nvSpPr>
        <p:spPr>
          <a:xfrm>
            <a:off x="1040536" y="4803045"/>
            <a:ext cx="1034754" cy="273844"/>
          </a:xfrm>
          <a:prstGeom prst="rect">
            <a:avLst/>
          </a:prstGeom>
        </p:spPr>
        <p:txBody>
          <a:bodyPr vert="horz" lIns="91440" tIns="45720" rIns="91440" bIns="45720" rtlCol="0" anchor="ctr"/>
          <a:lstStyle>
            <a:lvl1pPr algn="l">
              <a:defRPr sz="900">
                <a:solidFill>
                  <a:schemeClr val="tx1">
                    <a:tint val="75000"/>
                  </a:schemeClr>
                </a:solidFill>
                <a:latin typeface="Verdana Pro Light" panose="020B0304030504040204" pitchFamily="34" charset="0"/>
                <a:cs typeface="Verdana Pro Light" panose="020B0304030504040204" pitchFamily="34" charset="0"/>
              </a:defRPr>
            </a:lvl1pPr>
          </a:lstStyle>
          <a:p>
            <a:fld id="{5F3FAC73-3299-4912-BDBC-13BD314DA291}" type="datetime1">
              <a:rPr lang="en-NZ" smtClean="0"/>
              <a:pPr/>
              <a:t>23/12/2021</a:t>
            </a:fld>
            <a:endParaRPr lang="de-DE"/>
          </a:p>
        </p:txBody>
      </p:sp>
      <p:sp>
        <p:nvSpPr>
          <p:cNvPr id="14" name="Fußzeilenplatzhalter 4">
            <a:extLst>
              <a:ext uri="{FF2B5EF4-FFF2-40B4-BE49-F238E27FC236}">
                <a16:creationId xmlns:a16="http://schemas.microsoft.com/office/drawing/2014/main" id="{69BA98CC-CEBE-4708-B75B-B56613C0B0C8}"/>
              </a:ext>
            </a:extLst>
          </p:cNvPr>
          <p:cNvSpPr>
            <a:spLocks noGrp="1"/>
          </p:cNvSpPr>
          <p:nvPr>
            <p:ph type="ftr" sz="quarter" idx="3"/>
          </p:nvPr>
        </p:nvSpPr>
        <p:spPr>
          <a:xfrm>
            <a:off x="3024000" y="4803045"/>
            <a:ext cx="3096000" cy="273844"/>
          </a:xfrm>
          <a:prstGeom prst="rect">
            <a:avLst/>
          </a:prstGeom>
        </p:spPr>
        <p:txBody>
          <a:bodyPr vert="horz" lIns="91440" tIns="45720" rIns="91440" bIns="45720" rtlCol="0" anchor="ctr"/>
          <a:lstStyle>
            <a:lvl1pPr algn="ctr">
              <a:defRPr sz="750">
                <a:solidFill>
                  <a:schemeClr val="tx1">
                    <a:tint val="75000"/>
                  </a:schemeClr>
                </a:solidFill>
                <a:latin typeface="Verdana Pro Light" panose="020B0304030504040204" pitchFamily="34" charset="0"/>
                <a:cs typeface="Verdana Pro Light" panose="020B0304030504040204" pitchFamily="34" charset="0"/>
              </a:defRPr>
            </a:lvl1pPr>
          </a:lstStyle>
          <a:p>
            <a:r>
              <a:rPr lang="de-DE"/>
              <a:t>Introduction and Q&amp;A</a:t>
            </a:r>
            <a:endParaRPr lang="de-DE" dirty="0"/>
          </a:p>
        </p:txBody>
      </p:sp>
      <p:sp>
        <p:nvSpPr>
          <p:cNvPr id="15" name="Foliennummernplatzhalter 5">
            <a:extLst>
              <a:ext uri="{FF2B5EF4-FFF2-40B4-BE49-F238E27FC236}">
                <a16:creationId xmlns:a16="http://schemas.microsoft.com/office/drawing/2014/main" id="{5928FC4F-04FD-43BB-B41E-7B09A7D555BC}"/>
              </a:ext>
            </a:extLst>
          </p:cNvPr>
          <p:cNvSpPr>
            <a:spLocks noGrp="1"/>
          </p:cNvSpPr>
          <p:nvPr>
            <p:ph type="sldNum" sz="quarter" idx="4"/>
          </p:nvPr>
        </p:nvSpPr>
        <p:spPr>
          <a:xfrm>
            <a:off x="8197796" y="4803045"/>
            <a:ext cx="489005" cy="273844"/>
          </a:xfrm>
          <a:prstGeom prst="rect">
            <a:avLst/>
          </a:prstGeom>
        </p:spPr>
        <p:txBody>
          <a:bodyPr vert="horz" lIns="91440" tIns="45720" rIns="91440" bIns="45720" rtlCol="0" anchor="ctr"/>
          <a:lstStyle>
            <a:lvl1pPr algn="r">
              <a:defRPr sz="900">
                <a:solidFill>
                  <a:schemeClr val="tx1">
                    <a:tint val="75000"/>
                  </a:schemeClr>
                </a:solidFill>
                <a:latin typeface="Verdana Pro Light" panose="020B0304030504040204" pitchFamily="34" charset="0"/>
                <a:cs typeface="Verdana Pro Light" panose="020B0304030504040204" pitchFamily="34" charset="0"/>
              </a:defRPr>
            </a:lvl1pPr>
          </a:lstStyle>
          <a:p>
            <a:fld id="{36EA1323-965C-0742-806D-06C14CDC1E0E}" type="slidenum">
              <a:rPr lang="de-DE" smtClean="0"/>
              <a:pPr/>
              <a:t>‹#›</a:t>
            </a:fld>
            <a:endParaRPr lang="de-DE"/>
          </a:p>
        </p:txBody>
      </p:sp>
      <p:cxnSp>
        <p:nvCxnSpPr>
          <p:cNvPr id="18" name="Straight Connector 17">
            <a:extLst>
              <a:ext uri="{FF2B5EF4-FFF2-40B4-BE49-F238E27FC236}">
                <a16:creationId xmlns:a16="http://schemas.microsoft.com/office/drawing/2014/main" id="{A762E136-F9E6-46BB-8588-BA88327EF5A7}"/>
              </a:ext>
            </a:extLst>
          </p:cNvPr>
          <p:cNvCxnSpPr/>
          <p:nvPr userDrawn="1"/>
        </p:nvCxnSpPr>
        <p:spPr>
          <a:xfrm>
            <a:off x="-17846" y="1063228"/>
            <a:ext cx="9169103" cy="15566"/>
          </a:xfrm>
          <a:prstGeom prst="line">
            <a:avLst/>
          </a:prstGeom>
          <a:ln w="19050">
            <a:solidFill>
              <a:srgbClr val="0E4194"/>
            </a:solidFill>
          </a:ln>
          <a:effectLst/>
        </p:spPr>
        <p:style>
          <a:lnRef idx="2">
            <a:schemeClr val="accent1"/>
          </a:lnRef>
          <a:fillRef idx="0">
            <a:schemeClr val="accent1"/>
          </a:fillRef>
          <a:effectRef idx="1">
            <a:schemeClr val="accent1"/>
          </a:effectRef>
          <a:fontRef idx="minor">
            <a:schemeClr val="tx1"/>
          </a:fontRef>
        </p:style>
      </p:cxnSp>
      <p:sp>
        <p:nvSpPr>
          <p:cNvPr id="19" name="Titelplatzhalter 1">
            <a:extLst>
              <a:ext uri="{FF2B5EF4-FFF2-40B4-BE49-F238E27FC236}">
                <a16:creationId xmlns:a16="http://schemas.microsoft.com/office/drawing/2014/main" id="{B6E1AC53-0911-493A-BF3C-7335E0C8B1F5}"/>
              </a:ext>
            </a:extLst>
          </p:cNvPr>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de-DE" dirty="0"/>
              <a:t>Mastertitelformat bearbeiten</a:t>
            </a:r>
          </a:p>
        </p:txBody>
      </p:sp>
    </p:spTree>
    <p:extLst>
      <p:ext uri="{BB962C8B-B14F-4D97-AF65-F5344CB8AC3E}">
        <p14:creationId xmlns:p14="http://schemas.microsoft.com/office/powerpoint/2010/main" val="4135515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26C672-E98E-4142-8F94-D50D08378BA9}" type="datetime1">
              <a:rPr lang="en-AU" smtClean="0"/>
              <a:t>23/12/2021</a:t>
            </a:fld>
            <a:endParaRPr lang="en-US"/>
          </a:p>
        </p:txBody>
      </p:sp>
      <p:sp>
        <p:nvSpPr>
          <p:cNvPr id="5" name="Footer Placeholder 4"/>
          <p:cNvSpPr>
            <a:spLocks noGrp="1"/>
          </p:cNvSpPr>
          <p:nvPr>
            <p:ph type="ftr" sz="quarter" idx="11"/>
          </p:nvPr>
        </p:nvSpPr>
        <p:spPr/>
        <p:txBody>
          <a:bodyPr/>
          <a:lstStyle/>
          <a:p>
            <a:r>
              <a:rPr lang="en-US"/>
              <a:t>CP1403/1803 - DESIGN THINKING</a:t>
            </a:r>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8" name="Picture 7"/>
          <p:cNvPicPr>
            <a:picLocks noChangeAspect="1"/>
          </p:cNvPicPr>
          <p:nvPr userDrawn="1"/>
        </p:nvPicPr>
        <p:blipFill>
          <a:blip r:embed="rId2"/>
          <a:stretch>
            <a:fillRect/>
          </a:stretch>
        </p:blipFill>
        <p:spPr>
          <a:xfrm>
            <a:off x="8071556" y="0"/>
            <a:ext cx="1047044" cy="473421"/>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3C85FA-4417-8A4A-A617-0D313655A2D8}" type="datetime1">
              <a:rPr lang="en-AU" smtClean="0"/>
              <a:t>23/12/2021</a:t>
            </a:fld>
            <a:endParaRPr lang="en-US"/>
          </a:p>
        </p:txBody>
      </p:sp>
      <p:sp>
        <p:nvSpPr>
          <p:cNvPr id="5" name="Footer Placeholder 4"/>
          <p:cNvSpPr>
            <a:spLocks noGrp="1"/>
          </p:cNvSpPr>
          <p:nvPr>
            <p:ph type="ftr" sz="quarter" idx="11"/>
          </p:nvPr>
        </p:nvSpPr>
        <p:spPr/>
        <p:txBody>
          <a:bodyPr/>
          <a:lstStyle/>
          <a:p>
            <a:r>
              <a:rPr lang="en-US"/>
              <a:t>CP1403/1803 - DESIGN THINKING</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67455D-5992-0D4F-B7E4-9DB39460D038}" type="datetime1">
              <a:rPr lang="en-AU" smtClean="0"/>
              <a:t>23/12/2021</a:t>
            </a:fld>
            <a:endParaRPr lang="en-US"/>
          </a:p>
        </p:txBody>
      </p:sp>
      <p:sp>
        <p:nvSpPr>
          <p:cNvPr id="6" name="Footer Placeholder 5"/>
          <p:cNvSpPr>
            <a:spLocks noGrp="1"/>
          </p:cNvSpPr>
          <p:nvPr>
            <p:ph type="ftr" sz="quarter" idx="11"/>
          </p:nvPr>
        </p:nvSpPr>
        <p:spPr/>
        <p:txBody>
          <a:bodyPr/>
          <a:lstStyle/>
          <a:p>
            <a:r>
              <a:rPr lang="en-US"/>
              <a:t>CP1403/1803 - DESIGN THINKING</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8" name="Picture 7"/>
          <p:cNvPicPr>
            <a:picLocks noChangeAspect="1"/>
          </p:cNvPicPr>
          <p:nvPr userDrawn="1"/>
        </p:nvPicPr>
        <p:blipFill>
          <a:blip r:embed="rId2"/>
          <a:stretch>
            <a:fillRect/>
          </a:stretch>
        </p:blipFill>
        <p:spPr>
          <a:xfrm>
            <a:off x="8071556" y="0"/>
            <a:ext cx="1047044" cy="473421"/>
          </a:xfrm>
          <a:prstGeom prst="rect">
            <a:avLst/>
          </a:prstGeom>
        </p:spPr>
      </p:pic>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8F03AC-3B5C-FD43-8563-37B7093B6E33}" type="datetime1">
              <a:rPr lang="en-AU" smtClean="0"/>
              <a:t>23/12/2021</a:t>
            </a:fld>
            <a:endParaRPr lang="en-US"/>
          </a:p>
        </p:txBody>
      </p:sp>
      <p:sp>
        <p:nvSpPr>
          <p:cNvPr id="8" name="Footer Placeholder 7"/>
          <p:cNvSpPr>
            <a:spLocks noGrp="1"/>
          </p:cNvSpPr>
          <p:nvPr>
            <p:ph type="ftr" sz="quarter" idx="11"/>
          </p:nvPr>
        </p:nvSpPr>
        <p:spPr/>
        <p:txBody>
          <a:bodyPr/>
          <a:lstStyle/>
          <a:p>
            <a:r>
              <a:rPr lang="en-US"/>
              <a:t>CP1403/1803 - DESIGN THINKING</a:t>
            </a:r>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pic>
        <p:nvPicPr>
          <p:cNvPr id="10" name="Picture 9"/>
          <p:cNvPicPr>
            <a:picLocks noChangeAspect="1"/>
          </p:cNvPicPr>
          <p:nvPr userDrawn="1"/>
        </p:nvPicPr>
        <p:blipFill>
          <a:blip r:embed="rId2"/>
          <a:stretch>
            <a:fillRect/>
          </a:stretch>
        </p:blipFill>
        <p:spPr>
          <a:xfrm>
            <a:off x="8071556" y="0"/>
            <a:ext cx="1047044" cy="473421"/>
          </a:xfrm>
          <a:prstGeom prst="rect">
            <a:avLst/>
          </a:prstGeom>
        </p:spPr>
      </p:pic>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4E07A4-8624-7442-976D-103C80E50DAC}" type="datetime1">
              <a:rPr lang="en-AU" smtClean="0"/>
              <a:t>23/12/2021</a:t>
            </a:fld>
            <a:endParaRPr lang="en-US"/>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pic>
        <p:nvPicPr>
          <p:cNvPr id="6" name="Picture 5"/>
          <p:cNvPicPr>
            <a:picLocks noChangeAspect="1"/>
          </p:cNvPicPr>
          <p:nvPr userDrawn="1"/>
        </p:nvPicPr>
        <p:blipFill>
          <a:blip r:embed="rId2"/>
          <a:stretch>
            <a:fillRect/>
          </a:stretch>
        </p:blipFill>
        <p:spPr>
          <a:xfrm>
            <a:off x="8071556" y="0"/>
            <a:ext cx="1047044" cy="473421"/>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345FF9-4B07-484B-8489-99C6B87D0445}" type="datetime1">
              <a:rPr lang="en-AU" smtClean="0"/>
              <a:t>23/12/2021</a:t>
            </a:fld>
            <a:endParaRPr lang="en-US"/>
          </a:p>
        </p:txBody>
      </p:sp>
      <p:sp>
        <p:nvSpPr>
          <p:cNvPr id="3" name="Footer Placeholder 2"/>
          <p:cNvSpPr>
            <a:spLocks noGrp="1"/>
          </p:cNvSpPr>
          <p:nvPr>
            <p:ph type="ftr" sz="quarter" idx="11"/>
          </p:nvPr>
        </p:nvSpPr>
        <p:spPr/>
        <p:txBody>
          <a:bodyPr/>
          <a:lstStyle/>
          <a:p>
            <a:r>
              <a:rPr lang="en-US"/>
              <a:t>CP1403/1803 - DESIGN THINKING</a:t>
            </a:r>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D39539-DC19-9B40-BDB9-0869077ECAF3}" type="datetime1">
              <a:rPr lang="en-AU" smtClean="0"/>
              <a:t>23/12/2021</a:t>
            </a:fld>
            <a:endParaRPr lang="en-US"/>
          </a:p>
        </p:txBody>
      </p:sp>
      <p:sp>
        <p:nvSpPr>
          <p:cNvPr id="6" name="Footer Placeholder 5"/>
          <p:cNvSpPr>
            <a:spLocks noGrp="1"/>
          </p:cNvSpPr>
          <p:nvPr>
            <p:ph type="ftr" sz="quarter" idx="11"/>
          </p:nvPr>
        </p:nvSpPr>
        <p:spPr/>
        <p:txBody>
          <a:bodyPr/>
          <a:lstStyle/>
          <a:p>
            <a:r>
              <a:rPr lang="en-US"/>
              <a:t>CP1403/1803 - DESIGN THINKING</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2434F6-A994-1348-8A94-19527B14736A}" type="datetime1">
              <a:rPr lang="en-AU" smtClean="0"/>
              <a:t>23/12/2021</a:t>
            </a:fld>
            <a:endParaRPr lang="en-US"/>
          </a:p>
        </p:txBody>
      </p:sp>
      <p:sp>
        <p:nvSpPr>
          <p:cNvPr id="6" name="Footer Placeholder 5"/>
          <p:cNvSpPr>
            <a:spLocks noGrp="1"/>
          </p:cNvSpPr>
          <p:nvPr>
            <p:ph type="ftr" sz="quarter" idx="11"/>
          </p:nvPr>
        </p:nvSpPr>
        <p:spPr/>
        <p:txBody>
          <a:bodyPr/>
          <a:lstStyle/>
          <a:p>
            <a:r>
              <a:rPr lang="en-US"/>
              <a:t>CP1403/1803 - DESIGN THINKING</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841A98-F41A-8542-8196-FFB40944EEE3}" type="datetime1">
              <a:rPr lang="en-AU" smtClean="0"/>
              <a:t>23/12/2021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CP1403/1803 - DESIGN THINKING</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 id="2147493467" r:id="rId1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aaltodoc.aalto.fi/bitstream/handle/123456789/41377/isbn9789526088396.pdf?sequence=1&amp;isAllowed=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2.jpeg"/></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jpeg"/></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uxqb.org/public/documents/CPUX-F_EN_Curriculum-and-Glossary.pdf"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magazine.startus.cc/design-thinking-prototypes-to-roleplay/"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www.3erp.com/blog/use-laser-cutting-sheet-metal-prototyping/" TargetMode="External"/><Relationship Id="rId4" Type="http://schemas.openxmlformats.org/officeDocument/2006/relationships/hyperlink" Target="https://www.troteclaser.com/en/news/2017-05-laser-systems-for-prototyping/"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hatchapps.com/blog/how-to-prototype-a-mobile-app-with-no-coding-design-experience/" TargetMode="External"/><Relationship Id="rId13" Type="http://schemas.openxmlformats.org/officeDocument/2006/relationships/hyperlink" Target="https://moqups.com/" TargetMode="External"/><Relationship Id="rId3" Type="http://schemas.openxmlformats.org/officeDocument/2006/relationships/image" Target="../media/image9.jpeg"/><Relationship Id="rId7" Type="http://schemas.openxmlformats.org/officeDocument/2006/relationships/image" Target="../media/image12.jpeg"/><Relationship Id="rId12"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electronics360.globalspec.com/article/15027/the-role-of-laser-cutters-in-rapid-prototyping" TargetMode="External"/><Relationship Id="rId11" Type="http://schemas.openxmlformats.org/officeDocument/2006/relationships/image" Target="../media/image14.png"/><Relationship Id="rId5" Type="http://schemas.openxmlformats.org/officeDocument/2006/relationships/image" Target="../media/image11.jpeg"/><Relationship Id="rId10" Type="http://schemas.openxmlformats.org/officeDocument/2006/relationships/hyperlink" Target="https://arcweb.co/why-we-prototype/" TargetMode="External"/><Relationship Id="rId4" Type="http://schemas.openxmlformats.org/officeDocument/2006/relationships/image" Target="../media/image10.jpeg"/><Relationship Id="rId9" Type="http://schemas.openxmlformats.org/officeDocument/2006/relationships/image" Target="../media/image13.jpeg"/><Relationship Id="rId14" Type="http://schemas.openxmlformats.org/officeDocument/2006/relationships/hyperlink" Target="https://www.semanticscholar.org/paper/Linking-BPMN%2C-ArchiMate%2C-and-BWW%3A-Perfect-Match-for-Penicina/5a7de1afbf111799c789df06de9e83285192ec1e/figure/3"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JMjozqJS44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04119"/>
            <a:ext cx="7772400" cy="1102519"/>
          </a:xfrm>
        </p:spPr>
        <p:txBody>
          <a:bodyPr>
            <a:normAutofit/>
          </a:bodyPr>
          <a:lstStyle/>
          <a:p>
            <a:r>
              <a:rPr lang="en-US" dirty="0"/>
              <a:t>Iteration</a:t>
            </a:r>
          </a:p>
        </p:txBody>
      </p:sp>
      <p:sp>
        <p:nvSpPr>
          <p:cNvPr id="3" name="Subtitle 2"/>
          <p:cNvSpPr>
            <a:spLocks noGrp="1"/>
          </p:cNvSpPr>
          <p:nvPr>
            <p:ph type="subTitle" idx="1"/>
          </p:nvPr>
        </p:nvSpPr>
        <p:spPr>
          <a:xfrm>
            <a:off x="1371600" y="2914649"/>
            <a:ext cx="6400800" cy="1737817"/>
          </a:xfrm>
        </p:spPr>
        <p:txBody>
          <a:bodyPr>
            <a:normAutofit fontScale="40000" lnSpcReduction="20000"/>
          </a:bodyPr>
          <a:lstStyle/>
          <a:p>
            <a:r>
              <a:rPr lang="en-US" dirty="0"/>
              <a:t>CP1403</a:t>
            </a:r>
          </a:p>
          <a:p>
            <a:r>
              <a:rPr lang="en-US" dirty="0"/>
              <a:t>Design Thinking</a:t>
            </a:r>
          </a:p>
          <a:p>
            <a:pPr algn="l"/>
            <a:r>
              <a:rPr lang="en-US" dirty="0"/>
              <a:t>Today’s lecture:</a:t>
            </a:r>
          </a:p>
          <a:p>
            <a:pPr marL="457200" indent="-457200" algn="l">
              <a:buFont typeface="Arial" panose="020B0604020202020204" pitchFamily="34" charset="0"/>
              <a:buChar char="•"/>
            </a:pPr>
            <a:r>
              <a:rPr lang="en-US" dirty="0"/>
              <a:t>About the Sprint</a:t>
            </a:r>
          </a:p>
          <a:p>
            <a:pPr marL="457200" indent="-457200" algn="l">
              <a:buFont typeface="Arial" panose="020B0604020202020204" pitchFamily="34" charset="0"/>
              <a:buChar char="•"/>
            </a:pPr>
            <a:r>
              <a:rPr lang="en-US" dirty="0"/>
              <a:t>Lecture about Prototyping</a:t>
            </a:r>
          </a:p>
          <a:p>
            <a:pPr algn="l"/>
            <a:r>
              <a:rPr lang="en-US" dirty="0"/>
              <a:t>This week’s Practical sessions:</a:t>
            </a:r>
          </a:p>
          <a:p>
            <a:pPr marL="457200" indent="-457200" algn="l">
              <a:buFont typeface="Arial" panose="020B0604020202020204" pitchFamily="34" charset="0"/>
              <a:buChar char="•"/>
            </a:pPr>
            <a:r>
              <a:rPr lang="en-US" dirty="0"/>
              <a:t>Assignment updates</a:t>
            </a:r>
          </a:p>
          <a:p>
            <a:pPr marL="457200" indent="-457200" algn="l">
              <a:buFont typeface="Arial" panose="020B0604020202020204" pitchFamily="34" charset="0"/>
              <a:buChar char="•"/>
            </a:pPr>
            <a:r>
              <a:rPr lang="en-US" dirty="0"/>
              <a:t>Assignment work continues</a:t>
            </a:r>
          </a:p>
          <a:p>
            <a:pPr marL="457200" indent="-457200" algn="l">
              <a:buFont typeface="Arial" panose="020B0604020202020204" pitchFamily="34" charset="0"/>
              <a:buChar char="•"/>
            </a:pPr>
            <a:endParaRPr lang="en-US" dirty="0"/>
          </a:p>
        </p:txBody>
      </p:sp>
      <p:sp>
        <p:nvSpPr>
          <p:cNvPr id="4" name="Footer Placeholder 3"/>
          <p:cNvSpPr>
            <a:spLocks noGrp="1"/>
          </p:cNvSpPr>
          <p:nvPr>
            <p:ph type="ftr" sz="quarter" idx="11"/>
          </p:nvPr>
        </p:nvSpPr>
        <p:spPr/>
        <p:txBody>
          <a:bodyPr/>
          <a:lstStyle/>
          <a:p>
            <a:r>
              <a:rPr lang="en-US"/>
              <a:t>CP1403/1803 - DESIGN THINKING</a:t>
            </a:r>
            <a:endParaRPr lang="en-US" dirty="0"/>
          </a:p>
        </p:txBody>
      </p:sp>
      <p:sp>
        <p:nvSpPr>
          <p:cNvPr id="5" name="Slide Number Placeholder 4"/>
          <p:cNvSpPr>
            <a:spLocks noGrp="1"/>
          </p:cNvSpPr>
          <p:nvPr>
            <p:ph type="sldNum" sz="quarter" idx="12"/>
          </p:nvPr>
        </p:nvSpPr>
        <p:spPr/>
        <p:txBody>
          <a:bodyPr/>
          <a:lstStyle/>
          <a:p>
            <a:fld id="{AF88E988-FB04-AB4E-BE5A-59F242AF7F7A}" type="slidenum">
              <a:rPr lang="en-US" smtClean="0"/>
              <a:t>1</a:t>
            </a:fld>
            <a:endParaRPr lang="en-US"/>
          </a:p>
        </p:txBody>
      </p:sp>
    </p:spTree>
    <p:extLst>
      <p:ext uri="{BB962C8B-B14F-4D97-AF65-F5344CB8AC3E}">
        <p14:creationId xmlns:p14="http://schemas.microsoft.com/office/powerpoint/2010/main" val="3395696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0000FF"/>
                </a:solidFill>
              </a:rPr>
              <a:t>Activity 1</a:t>
            </a: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10</a:t>
            </a:fld>
            <a:endParaRPr lang="en-US"/>
          </a:p>
        </p:txBody>
      </p:sp>
    </p:spTree>
    <p:extLst>
      <p:ext uri="{BB962C8B-B14F-4D97-AF65-F5344CB8AC3E}">
        <p14:creationId xmlns:p14="http://schemas.microsoft.com/office/powerpoint/2010/main" val="593290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4EC2CD-0486-4F3E-B392-709846156B83}"/>
              </a:ext>
            </a:extLst>
          </p:cNvPr>
          <p:cNvSpPr>
            <a:spLocks noGrp="1"/>
          </p:cNvSpPr>
          <p:nvPr>
            <p:ph type="title"/>
          </p:nvPr>
        </p:nvSpPr>
        <p:spPr/>
        <p:txBody>
          <a:bodyPr/>
          <a:lstStyle/>
          <a:p>
            <a:r>
              <a:rPr lang="en-US" dirty="0"/>
              <a:t>Prototyping with SAP Scenes</a:t>
            </a:r>
          </a:p>
        </p:txBody>
      </p:sp>
      <p:sp>
        <p:nvSpPr>
          <p:cNvPr id="2" name="Content Placeholder 1">
            <a:extLst>
              <a:ext uri="{FF2B5EF4-FFF2-40B4-BE49-F238E27FC236}">
                <a16:creationId xmlns:a16="http://schemas.microsoft.com/office/drawing/2014/main" id="{2EEC6C09-9A8D-4905-8E24-49C94DDDD4AF}"/>
              </a:ext>
            </a:extLst>
          </p:cNvPr>
          <p:cNvSpPr>
            <a:spLocks noGrp="1"/>
          </p:cNvSpPr>
          <p:nvPr>
            <p:ph idx="1"/>
          </p:nvPr>
        </p:nvSpPr>
        <p:spPr/>
        <p:txBody>
          <a:bodyPr>
            <a:normAutofit/>
          </a:bodyPr>
          <a:lstStyle/>
          <a:p>
            <a:pPr marL="0" indent="0">
              <a:buNone/>
            </a:pPr>
            <a:r>
              <a:rPr lang="en-US" dirty="0"/>
              <a:t>https://apphaus.sap.com/resource/scenes</a:t>
            </a:r>
          </a:p>
        </p:txBody>
      </p:sp>
      <p:sp>
        <p:nvSpPr>
          <p:cNvPr id="3" name="Date Placeholder 2">
            <a:extLst>
              <a:ext uri="{FF2B5EF4-FFF2-40B4-BE49-F238E27FC236}">
                <a16:creationId xmlns:a16="http://schemas.microsoft.com/office/drawing/2014/main" id="{D381A9EB-4A21-4DDF-86EC-00ADD523A4E5}"/>
              </a:ext>
            </a:extLst>
          </p:cNvPr>
          <p:cNvSpPr>
            <a:spLocks noGrp="1"/>
          </p:cNvSpPr>
          <p:nvPr>
            <p:ph type="dt" sz="half" idx="10"/>
          </p:nvPr>
        </p:nvSpPr>
        <p:spPr/>
        <p:txBody>
          <a:bodyPr/>
          <a:lstStyle/>
          <a:p>
            <a:fld id="{13108CCA-1295-44AA-BBF2-704AC72F5ACD}" type="datetime1">
              <a:rPr lang="en-NZ" smtClean="0"/>
              <a:t>23/12/2021</a:t>
            </a:fld>
            <a:endParaRPr lang="de-DE"/>
          </a:p>
        </p:txBody>
      </p:sp>
      <p:sp>
        <p:nvSpPr>
          <p:cNvPr id="4" name="Footer Placeholder 3">
            <a:extLst>
              <a:ext uri="{FF2B5EF4-FFF2-40B4-BE49-F238E27FC236}">
                <a16:creationId xmlns:a16="http://schemas.microsoft.com/office/drawing/2014/main" id="{4E456E96-6217-4EEB-905D-677A30998EDC}"/>
              </a:ext>
            </a:extLst>
          </p:cNvPr>
          <p:cNvSpPr>
            <a:spLocks noGrp="1"/>
          </p:cNvSpPr>
          <p:nvPr>
            <p:ph type="ftr" sz="quarter" idx="11"/>
          </p:nvPr>
        </p:nvSpPr>
        <p:spPr/>
        <p:txBody>
          <a:bodyPr/>
          <a:lstStyle/>
          <a:p>
            <a:r>
              <a:rPr lang="en-US"/>
              <a:t>Development of design solutions - Sketching</a:t>
            </a:r>
            <a:endParaRPr lang="de-DE" dirty="0"/>
          </a:p>
        </p:txBody>
      </p:sp>
      <p:sp>
        <p:nvSpPr>
          <p:cNvPr id="5" name="Slide Number Placeholder 4">
            <a:extLst>
              <a:ext uri="{FF2B5EF4-FFF2-40B4-BE49-F238E27FC236}">
                <a16:creationId xmlns:a16="http://schemas.microsoft.com/office/drawing/2014/main" id="{C11CABC2-AF4E-44B7-A249-B5ED88C3E5CD}"/>
              </a:ext>
            </a:extLst>
          </p:cNvPr>
          <p:cNvSpPr>
            <a:spLocks noGrp="1"/>
          </p:cNvSpPr>
          <p:nvPr>
            <p:ph type="sldNum" sz="quarter" idx="12"/>
          </p:nvPr>
        </p:nvSpPr>
        <p:spPr/>
        <p:txBody>
          <a:bodyPr/>
          <a:lstStyle/>
          <a:p>
            <a:fld id="{36EA1323-965C-0742-806D-06C14CDC1E0E}" type="slidenum">
              <a:rPr lang="de-DE" smtClean="0"/>
              <a:pPr/>
              <a:t>11</a:t>
            </a:fld>
            <a:endParaRPr lang="de-DE"/>
          </a:p>
        </p:txBody>
      </p:sp>
      <p:pic>
        <p:nvPicPr>
          <p:cNvPr id="8" name="Picture 7">
            <a:extLst>
              <a:ext uri="{FF2B5EF4-FFF2-40B4-BE49-F238E27FC236}">
                <a16:creationId xmlns:a16="http://schemas.microsoft.com/office/drawing/2014/main" id="{91D1DC32-1178-4618-9BE2-09DC59D9FF4B}"/>
              </a:ext>
            </a:extLst>
          </p:cNvPr>
          <p:cNvPicPr>
            <a:picLocks noChangeAspect="1"/>
          </p:cNvPicPr>
          <p:nvPr/>
        </p:nvPicPr>
        <p:blipFill>
          <a:blip r:embed="rId2"/>
          <a:stretch>
            <a:fillRect/>
          </a:stretch>
        </p:blipFill>
        <p:spPr>
          <a:xfrm>
            <a:off x="1143000" y="1925736"/>
            <a:ext cx="6858000" cy="1839716"/>
          </a:xfrm>
          <a:prstGeom prst="rect">
            <a:avLst/>
          </a:prstGeom>
        </p:spPr>
      </p:pic>
    </p:spTree>
    <p:extLst>
      <p:ext uri="{BB962C8B-B14F-4D97-AF65-F5344CB8AC3E}">
        <p14:creationId xmlns:p14="http://schemas.microsoft.com/office/powerpoint/2010/main" val="1923920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ECAB16-0A5F-49BC-9E88-ED72EFAEC24F}"/>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1823841D-D450-42B1-901B-0427A00F4985}"/>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7F89E3E-C690-4204-98E7-2AF16E303BD3}"/>
              </a:ext>
            </a:extLst>
          </p:cNvPr>
          <p:cNvSpPr>
            <a:spLocks noGrp="1"/>
          </p:cNvSpPr>
          <p:nvPr>
            <p:ph type="dt" sz="half" idx="10"/>
          </p:nvPr>
        </p:nvSpPr>
        <p:spPr/>
        <p:txBody>
          <a:bodyPr/>
          <a:lstStyle/>
          <a:p>
            <a:fld id="{13108CCA-1295-44AA-BBF2-704AC72F5ACD}" type="datetime1">
              <a:rPr lang="en-NZ" smtClean="0"/>
              <a:t>23/12/2021</a:t>
            </a:fld>
            <a:endParaRPr lang="de-DE"/>
          </a:p>
        </p:txBody>
      </p:sp>
      <p:sp>
        <p:nvSpPr>
          <p:cNvPr id="4" name="Footer Placeholder 3">
            <a:extLst>
              <a:ext uri="{FF2B5EF4-FFF2-40B4-BE49-F238E27FC236}">
                <a16:creationId xmlns:a16="http://schemas.microsoft.com/office/drawing/2014/main" id="{981CE3A1-DCE6-43B1-994A-CC30D581CDAC}"/>
              </a:ext>
            </a:extLst>
          </p:cNvPr>
          <p:cNvSpPr>
            <a:spLocks noGrp="1"/>
          </p:cNvSpPr>
          <p:nvPr>
            <p:ph type="ftr" sz="quarter" idx="11"/>
          </p:nvPr>
        </p:nvSpPr>
        <p:spPr/>
        <p:txBody>
          <a:bodyPr/>
          <a:lstStyle/>
          <a:p>
            <a:r>
              <a:rPr lang="en-US"/>
              <a:t>Development of design solutions - Sketching</a:t>
            </a:r>
            <a:endParaRPr lang="de-DE" dirty="0"/>
          </a:p>
        </p:txBody>
      </p:sp>
      <p:sp>
        <p:nvSpPr>
          <p:cNvPr id="5" name="Slide Number Placeholder 4">
            <a:extLst>
              <a:ext uri="{FF2B5EF4-FFF2-40B4-BE49-F238E27FC236}">
                <a16:creationId xmlns:a16="http://schemas.microsoft.com/office/drawing/2014/main" id="{25E36BE7-69D9-4F69-A2C7-1B0DB831266C}"/>
              </a:ext>
            </a:extLst>
          </p:cNvPr>
          <p:cNvSpPr>
            <a:spLocks noGrp="1"/>
          </p:cNvSpPr>
          <p:nvPr>
            <p:ph type="sldNum" sz="quarter" idx="12"/>
          </p:nvPr>
        </p:nvSpPr>
        <p:spPr/>
        <p:txBody>
          <a:bodyPr/>
          <a:lstStyle/>
          <a:p>
            <a:fld id="{36EA1323-965C-0742-806D-06C14CDC1E0E}" type="slidenum">
              <a:rPr lang="de-DE" smtClean="0"/>
              <a:pPr/>
              <a:t>12</a:t>
            </a:fld>
            <a:endParaRPr lang="de-DE"/>
          </a:p>
        </p:txBody>
      </p:sp>
      <p:pic>
        <p:nvPicPr>
          <p:cNvPr id="8" name="Picture 7">
            <a:extLst>
              <a:ext uri="{FF2B5EF4-FFF2-40B4-BE49-F238E27FC236}">
                <a16:creationId xmlns:a16="http://schemas.microsoft.com/office/drawing/2014/main" id="{6A0C99AA-C3E3-472F-B003-E9E974C89FE0}"/>
              </a:ext>
            </a:extLst>
          </p:cNvPr>
          <p:cNvPicPr>
            <a:picLocks noChangeAspect="1"/>
          </p:cNvPicPr>
          <p:nvPr/>
        </p:nvPicPr>
        <p:blipFill rotWithShape="1">
          <a:blip r:embed="rId2"/>
          <a:srcRect l="3830" t="11512" r="5000"/>
          <a:stretch/>
        </p:blipFill>
        <p:spPr>
          <a:xfrm>
            <a:off x="1143000" y="317438"/>
            <a:ext cx="6858000" cy="4001643"/>
          </a:xfrm>
          <a:prstGeom prst="rect">
            <a:avLst/>
          </a:prstGeom>
        </p:spPr>
      </p:pic>
    </p:spTree>
    <p:extLst>
      <p:ext uri="{BB962C8B-B14F-4D97-AF65-F5344CB8AC3E}">
        <p14:creationId xmlns:p14="http://schemas.microsoft.com/office/powerpoint/2010/main" val="170411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90B470-30A0-40FC-8D6B-EE51DF97DB3E}"/>
              </a:ext>
            </a:extLst>
          </p:cNvPr>
          <p:cNvSpPr>
            <a:spLocks noGrp="1"/>
          </p:cNvSpPr>
          <p:nvPr>
            <p:ph type="title"/>
          </p:nvPr>
        </p:nvSpPr>
        <p:spPr/>
        <p:txBody>
          <a:bodyPr>
            <a:normAutofit fontScale="90000"/>
          </a:bodyPr>
          <a:lstStyle/>
          <a:p>
            <a:r>
              <a:rPr lang="en-US" dirty="0"/>
              <a:t>Prototyping with </a:t>
            </a:r>
            <a:br>
              <a:rPr lang="en-US" dirty="0"/>
            </a:br>
            <a:r>
              <a:rPr lang="en-US" dirty="0"/>
              <a:t>SAP Scenes</a:t>
            </a:r>
          </a:p>
        </p:txBody>
      </p:sp>
      <p:pic>
        <p:nvPicPr>
          <p:cNvPr id="1026" name="Picture 2">
            <a:extLst>
              <a:ext uri="{FF2B5EF4-FFF2-40B4-BE49-F238E27FC236}">
                <a16:creationId xmlns:a16="http://schemas.microsoft.com/office/drawing/2014/main" id="{89B1E358-67EB-4306-AB24-728DD2F1F8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38500" y="1897062"/>
            <a:ext cx="2667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E41E38E9-26F7-407D-98A0-067730A8FB0A}"/>
              </a:ext>
            </a:extLst>
          </p:cNvPr>
          <p:cNvSpPr>
            <a:spLocks noGrp="1"/>
          </p:cNvSpPr>
          <p:nvPr>
            <p:ph type="dt" sz="half" idx="10"/>
          </p:nvPr>
        </p:nvSpPr>
        <p:spPr/>
        <p:txBody>
          <a:bodyPr/>
          <a:lstStyle/>
          <a:p>
            <a:fld id="{13108CCA-1295-44AA-BBF2-704AC72F5ACD}" type="datetime1">
              <a:rPr lang="en-NZ" smtClean="0"/>
              <a:t>23/12/2021</a:t>
            </a:fld>
            <a:endParaRPr lang="de-DE"/>
          </a:p>
        </p:txBody>
      </p:sp>
      <p:sp>
        <p:nvSpPr>
          <p:cNvPr id="4" name="Footer Placeholder 3">
            <a:extLst>
              <a:ext uri="{FF2B5EF4-FFF2-40B4-BE49-F238E27FC236}">
                <a16:creationId xmlns:a16="http://schemas.microsoft.com/office/drawing/2014/main" id="{B945E286-12BC-4D9E-9A55-1F738148AEF4}"/>
              </a:ext>
            </a:extLst>
          </p:cNvPr>
          <p:cNvSpPr>
            <a:spLocks noGrp="1"/>
          </p:cNvSpPr>
          <p:nvPr>
            <p:ph type="ftr" sz="quarter" idx="11"/>
          </p:nvPr>
        </p:nvSpPr>
        <p:spPr/>
        <p:txBody>
          <a:bodyPr/>
          <a:lstStyle/>
          <a:p>
            <a:r>
              <a:rPr lang="en-US"/>
              <a:t>Development of design solutions - Sketching</a:t>
            </a:r>
            <a:endParaRPr lang="de-DE" dirty="0"/>
          </a:p>
        </p:txBody>
      </p:sp>
      <p:sp>
        <p:nvSpPr>
          <p:cNvPr id="5" name="Slide Number Placeholder 4">
            <a:extLst>
              <a:ext uri="{FF2B5EF4-FFF2-40B4-BE49-F238E27FC236}">
                <a16:creationId xmlns:a16="http://schemas.microsoft.com/office/drawing/2014/main" id="{11A12D2A-7D32-418A-8CDC-08D8AE370205}"/>
              </a:ext>
            </a:extLst>
          </p:cNvPr>
          <p:cNvSpPr>
            <a:spLocks noGrp="1"/>
          </p:cNvSpPr>
          <p:nvPr>
            <p:ph type="sldNum" sz="quarter" idx="12"/>
          </p:nvPr>
        </p:nvSpPr>
        <p:spPr/>
        <p:txBody>
          <a:bodyPr/>
          <a:lstStyle/>
          <a:p>
            <a:fld id="{36EA1323-965C-0742-806D-06C14CDC1E0E}" type="slidenum">
              <a:rPr lang="de-DE" smtClean="0"/>
              <a:pPr/>
              <a:t>13</a:t>
            </a:fld>
            <a:endParaRPr lang="de-DE"/>
          </a:p>
        </p:txBody>
      </p:sp>
      <p:pic>
        <p:nvPicPr>
          <p:cNvPr id="1028" name="Picture 4">
            <a:extLst>
              <a:ext uri="{FF2B5EF4-FFF2-40B4-BE49-F238E27FC236}">
                <a16:creationId xmlns:a16="http://schemas.microsoft.com/office/drawing/2014/main" id="{5550F61F-A682-4E95-8A9F-73913FFF9F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74"/>
          <a:stretch/>
        </p:blipFill>
        <p:spPr bwMode="auto">
          <a:xfrm>
            <a:off x="3981045" y="2407981"/>
            <a:ext cx="3941809"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41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8E03EE-6A3B-45EA-A0AC-606A0C591461}"/>
              </a:ext>
            </a:extLst>
          </p:cNvPr>
          <p:cNvSpPr>
            <a:spLocks noGrp="1"/>
          </p:cNvSpPr>
          <p:nvPr>
            <p:ph type="title"/>
          </p:nvPr>
        </p:nvSpPr>
        <p:spPr/>
        <p:txBody>
          <a:bodyPr>
            <a:normAutofit fontScale="90000"/>
          </a:bodyPr>
          <a:lstStyle/>
          <a:p>
            <a:r>
              <a:rPr lang="en-US" dirty="0"/>
              <a:t>Emotions with SAP Scenes Sketching</a:t>
            </a:r>
          </a:p>
        </p:txBody>
      </p:sp>
      <p:pic>
        <p:nvPicPr>
          <p:cNvPr id="8" name="Content Placeholder 7">
            <a:extLst>
              <a:ext uri="{FF2B5EF4-FFF2-40B4-BE49-F238E27FC236}">
                <a16:creationId xmlns:a16="http://schemas.microsoft.com/office/drawing/2014/main" id="{40FC4241-B4DA-4D5D-81D9-A2633A120F1F}"/>
              </a:ext>
            </a:extLst>
          </p:cNvPr>
          <p:cNvPicPr>
            <a:picLocks noGrp="1" noChangeAspect="1"/>
          </p:cNvPicPr>
          <p:nvPr>
            <p:ph idx="1"/>
          </p:nvPr>
        </p:nvPicPr>
        <p:blipFill>
          <a:blip r:embed="rId2"/>
          <a:stretch>
            <a:fillRect/>
          </a:stretch>
        </p:blipFill>
        <p:spPr>
          <a:xfrm>
            <a:off x="586043" y="1200150"/>
            <a:ext cx="7971914" cy="3394075"/>
          </a:xfrm>
        </p:spPr>
      </p:pic>
      <p:sp>
        <p:nvSpPr>
          <p:cNvPr id="3" name="Date Placeholder 2">
            <a:extLst>
              <a:ext uri="{FF2B5EF4-FFF2-40B4-BE49-F238E27FC236}">
                <a16:creationId xmlns:a16="http://schemas.microsoft.com/office/drawing/2014/main" id="{043E79B3-D8A8-4293-ADC8-4F2B9D708190}"/>
              </a:ext>
            </a:extLst>
          </p:cNvPr>
          <p:cNvSpPr>
            <a:spLocks noGrp="1"/>
          </p:cNvSpPr>
          <p:nvPr>
            <p:ph type="dt" sz="half" idx="10"/>
          </p:nvPr>
        </p:nvSpPr>
        <p:spPr/>
        <p:txBody>
          <a:bodyPr/>
          <a:lstStyle/>
          <a:p>
            <a:fld id="{13108CCA-1295-44AA-BBF2-704AC72F5ACD}" type="datetime1">
              <a:rPr lang="en-NZ" smtClean="0"/>
              <a:t>23/12/2021</a:t>
            </a:fld>
            <a:endParaRPr lang="de-DE"/>
          </a:p>
        </p:txBody>
      </p:sp>
      <p:sp>
        <p:nvSpPr>
          <p:cNvPr id="4" name="Footer Placeholder 3">
            <a:extLst>
              <a:ext uri="{FF2B5EF4-FFF2-40B4-BE49-F238E27FC236}">
                <a16:creationId xmlns:a16="http://schemas.microsoft.com/office/drawing/2014/main" id="{50B8C7AA-2F0F-4396-9DB3-0841FF2A8F6C}"/>
              </a:ext>
            </a:extLst>
          </p:cNvPr>
          <p:cNvSpPr>
            <a:spLocks noGrp="1"/>
          </p:cNvSpPr>
          <p:nvPr>
            <p:ph type="ftr" sz="quarter" idx="11"/>
          </p:nvPr>
        </p:nvSpPr>
        <p:spPr/>
        <p:txBody>
          <a:bodyPr/>
          <a:lstStyle/>
          <a:p>
            <a:r>
              <a:rPr lang="en-US"/>
              <a:t>Development of design solutions - Sketching</a:t>
            </a:r>
            <a:endParaRPr lang="de-DE" dirty="0"/>
          </a:p>
        </p:txBody>
      </p:sp>
      <p:sp>
        <p:nvSpPr>
          <p:cNvPr id="5" name="Slide Number Placeholder 4">
            <a:extLst>
              <a:ext uri="{FF2B5EF4-FFF2-40B4-BE49-F238E27FC236}">
                <a16:creationId xmlns:a16="http://schemas.microsoft.com/office/drawing/2014/main" id="{5D7E39AF-2926-413D-8351-E9C13555B942}"/>
              </a:ext>
            </a:extLst>
          </p:cNvPr>
          <p:cNvSpPr>
            <a:spLocks noGrp="1"/>
          </p:cNvSpPr>
          <p:nvPr>
            <p:ph type="sldNum" sz="quarter" idx="12"/>
          </p:nvPr>
        </p:nvSpPr>
        <p:spPr/>
        <p:txBody>
          <a:bodyPr/>
          <a:lstStyle/>
          <a:p>
            <a:fld id="{36EA1323-965C-0742-806D-06C14CDC1E0E}" type="slidenum">
              <a:rPr lang="de-DE" smtClean="0"/>
              <a:pPr/>
              <a:t>14</a:t>
            </a:fld>
            <a:endParaRPr lang="de-DE"/>
          </a:p>
        </p:txBody>
      </p:sp>
    </p:spTree>
    <p:extLst>
      <p:ext uri="{BB962C8B-B14F-4D97-AF65-F5344CB8AC3E}">
        <p14:creationId xmlns:p14="http://schemas.microsoft.com/office/powerpoint/2010/main" val="260472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you prototype?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15</a:t>
            </a:fld>
            <a:endParaRPr lang="en-US"/>
          </a:p>
        </p:txBody>
      </p:sp>
      <p:sp>
        <p:nvSpPr>
          <p:cNvPr id="6" name="Content Placeholder 2"/>
          <p:cNvSpPr txBox="1">
            <a:spLocks/>
          </p:cNvSpPr>
          <p:nvPr/>
        </p:nvSpPr>
        <p:spPr>
          <a:xfrm>
            <a:off x="609600" y="1352551"/>
            <a:ext cx="8153400" cy="339447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Communicating a new idea</a:t>
            </a:r>
          </a:p>
          <a:p>
            <a:r>
              <a:rPr lang="en-US" dirty="0"/>
              <a:t>Create a proof of concept</a:t>
            </a:r>
          </a:p>
          <a:p>
            <a:r>
              <a:rPr lang="en-US" dirty="0"/>
              <a:t>Conducting basic usability testing</a:t>
            </a:r>
          </a:p>
          <a:p>
            <a:r>
              <a:rPr lang="en-US" dirty="0"/>
              <a:t>Determining whether an ideas is worth a bigger investment</a:t>
            </a:r>
          </a:p>
          <a:p>
            <a:r>
              <a:rPr lang="en-US" dirty="0"/>
              <a:t>Learn &amp; Solve disagreement</a:t>
            </a:r>
          </a:p>
          <a:p>
            <a:r>
              <a:rPr lang="en-US" dirty="0"/>
              <a:t>Identify a variable to explore, break problem down into smaller chucks</a:t>
            </a:r>
          </a:p>
          <a:p>
            <a:endParaRPr lang="en-US" dirty="0"/>
          </a:p>
          <a:p>
            <a:endParaRPr lang="en-US" dirty="0"/>
          </a:p>
        </p:txBody>
      </p:sp>
    </p:spTree>
    <p:extLst>
      <p:ext uri="{BB962C8B-B14F-4D97-AF65-F5344CB8AC3E}">
        <p14:creationId xmlns:p14="http://schemas.microsoft.com/office/powerpoint/2010/main" val="1503999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38E2-782B-4549-924A-39032732BF6A}"/>
              </a:ext>
            </a:extLst>
          </p:cNvPr>
          <p:cNvSpPr>
            <a:spLocks noGrp="1"/>
          </p:cNvSpPr>
          <p:nvPr>
            <p:ph type="title"/>
          </p:nvPr>
        </p:nvSpPr>
        <p:spPr>
          <a:xfrm>
            <a:off x="457200" y="205979"/>
            <a:ext cx="8229600" cy="857250"/>
          </a:xfrm>
        </p:spPr>
        <p:txBody>
          <a:bodyPr/>
          <a:lstStyle/>
          <a:p>
            <a:r>
              <a:rPr lang="en-NZ" dirty="0"/>
              <a:t>Prototyping for different purposes</a:t>
            </a:r>
          </a:p>
        </p:txBody>
      </p:sp>
      <p:sp>
        <p:nvSpPr>
          <p:cNvPr id="3" name="Content Placeholder 2">
            <a:extLst>
              <a:ext uri="{FF2B5EF4-FFF2-40B4-BE49-F238E27FC236}">
                <a16:creationId xmlns:a16="http://schemas.microsoft.com/office/drawing/2014/main" id="{43ED3913-BAA1-452E-9D74-3029E6797CBD}"/>
              </a:ext>
            </a:extLst>
          </p:cNvPr>
          <p:cNvSpPr>
            <a:spLocks noGrp="1"/>
          </p:cNvSpPr>
          <p:nvPr>
            <p:ph idx="1"/>
          </p:nvPr>
        </p:nvSpPr>
        <p:spPr>
          <a:xfrm>
            <a:off x="457200" y="1200150"/>
            <a:ext cx="8229600" cy="3943350"/>
          </a:xfrm>
        </p:spPr>
        <p:txBody>
          <a:bodyPr>
            <a:normAutofit fontScale="55000" lnSpcReduction="20000"/>
          </a:bodyPr>
          <a:lstStyle/>
          <a:p>
            <a:r>
              <a:rPr lang="en-NZ" dirty="0"/>
              <a:t>To find agreement</a:t>
            </a:r>
          </a:p>
          <a:p>
            <a:pPr lvl="1"/>
            <a:r>
              <a:rPr lang="en-NZ" dirty="0"/>
              <a:t>Working of a set of workplace guidelines and to get buy-in </a:t>
            </a:r>
          </a:p>
          <a:p>
            <a:r>
              <a:rPr lang="en-NZ" dirty="0"/>
              <a:t>To test the change of beliefs and traditional ways of doing things</a:t>
            </a:r>
          </a:p>
          <a:p>
            <a:pPr lvl="1"/>
            <a:r>
              <a:rPr lang="en-NZ" dirty="0"/>
              <a:t>HBO going digital was a huge internal change process that needed to be designed</a:t>
            </a:r>
          </a:p>
          <a:p>
            <a:r>
              <a:rPr lang="en-NZ" dirty="0"/>
              <a:t>For business strategy </a:t>
            </a:r>
          </a:p>
          <a:p>
            <a:r>
              <a:rPr lang="en-NZ" dirty="0"/>
              <a:t>For organization structure / processes</a:t>
            </a:r>
          </a:p>
          <a:p>
            <a:pPr lvl="1"/>
            <a:r>
              <a:rPr lang="en-NZ" dirty="0"/>
              <a:t>This is of course delicate as many webs of interconnectivity exists </a:t>
            </a:r>
          </a:p>
          <a:p>
            <a:pPr lvl="1"/>
            <a:r>
              <a:rPr lang="en-NZ" dirty="0"/>
              <a:t>Prototyping with peoples’ lives is delicate proposition</a:t>
            </a:r>
          </a:p>
          <a:p>
            <a:pPr lvl="1"/>
            <a:r>
              <a:rPr lang="en-NZ" dirty="0"/>
              <a:t>KONE SAP project: “</a:t>
            </a:r>
            <a:r>
              <a:rPr lang="en-US" dirty="0"/>
              <a:t>Global Integration and Local Flexibility: Managing Contradictions in a Global Company A Case Study of a Multi-National Service-Oriented Manufacturing Company”, Margit </a:t>
            </a:r>
            <a:r>
              <a:rPr lang="en-US" dirty="0" err="1"/>
              <a:t>Suurn</a:t>
            </a:r>
            <a:r>
              <a:rPr lang="fi-FI" dirty="0" err="1"/>
              <a:t>äkki</a:t>
            </a:r>
            <a:r>
              <a:rPr lang="fi-FI" dirty="0"/>
              <a:t>, 2019,</a:t>
            </a:r>
            <a:r>
              <a:rPr lang="en-US" dirty="0"/>
              <a:t> </a:t>
            </a:r>
            <a:r>
              <a:rPr lang="en-NZ" dirty="0"/>
              <a:t>Chapter 7.1 – ‘Key Findings’: </a:t>
            </a:r>
            <a:r>
              <a:rPr lang="en-NZ" dirty="0">
                <a:hlinkClick r:id="rId2"/>
              </a:rPr>
              <a:t>https://aaltodoc.aalto.fi/bitstream/handle/123456789/41377/isbn9789526088396.pdf?sequence=1&amp;isAllowed=y</a:t>
            </a:r>
            <a:endParaRPr lang="en-NZ" dirty="0"/>
          </a:p>
          <a:p>
            <a:pPr lvl="1"/>
            <a:r>
              <a:rPr lang="en-NZ" dirty="0"/>
              <a:t>Note: Their SAP system is now 1.5 million SAPS &gt; equivalent of processing 30 million fully processed order line items per hour or about 8300 / second. </a:t>
            </a:r>
          </a:p>
          <a:p>
            <a:pPr lvl="2"/>
            <a:r>
              <a:rPr lang="en-NZ" dirty="0"/>
              <a:t>SAPS = SAP Application Performance Standard</a:t>
            </a:r>
          </a:p>
          <a:p>
            <a:pPr lvl="1"/>
            <a:endParaRPr lang="en-NZ" dirty="0"/>
          </a:p>
        </p:txBody>
      </p:sp>
    </p:spTree>
    <p:extLst>
      <p:ext uri="{BB962C8B-B14F-4D97-AF65-F5344CB8AC3E}">
        <p14:creationId xmlns:p14="http://schemas.microsoft.com/office/powerpoint/2010/main" val="1468468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5DCD-4CEC-40BE-B6C7-80029EB038EB}"/>
              </a:ext>
            </a:extLst>
          </p:cNvPr>
          <p:cNvSpPr>
            <a:spLocks noGrp="1"/>
          </p:cNvSpPr>
          <p:nvPr>
            <p:ph type="title"/>
          </p:nvPr>
        </p:nvSpPr>
        <p:spPr/>
        <p:txBody>
          <a:bodyPr/>
          <a:lstStyle/>
          <a:p>
            <a:r>
              <a:rPr lang="en-NZ" dirty="0"/>
              <a:t>Prototyping problems</a:t>
            </a:r>
          </a:p>
        </p:txBody>
      </p:sp>
      <p:sp>
        <p:nvSpPr>
          <p:cNvPr id="3" name="Content Placeholder 2">
            <a:extLst>
              <a:ext uri="{FF2B5EF4-FFF2-40B4-BE49-F238E27FC236}">
                <a16:creationId xmlns:a16="http://schemas.microsoft.com/office/drawing/2014/main" id="{ADD2C1E9-61EF-41ED-B6A2-14DB6D6E5D76}"/>
              </a:ext>
            </a:extLst>
          </p:cNvPr>
          <p:cNvSpPr>
            <a:spLocks noGrp="1"/>
          </p:cNvSpPr>
          <p:nvPr>
            <p:ph idx="1"/>
          </p:nvPr>
        </p:nvSpPr>
        <p:spPr/>
        <p:txBody>
          <a:bodyPr>
            <a:normAutofit fontScale="70000" lnSpcReduction="20000"/>
          </a:bodyPr>
          <a:lstStyle/>
          <a:p>
            <a:r>
              <a:rPr lang="en-NZ" dirty="0"/>
              <a:t>No deadline for prototype: End of first week? Maybe even the first day?</a:t>
            </a:r>
          </a:p>
          <a:p>
            <a:pPr lvl="1"/>
            <a:r>
              <a:rPr lang="en-NZ" dirty="0"/>
              <a:t>We said ideate -&gt; prototype, but actually its ideate &lt;&gt; prototype</a:t>
            </a:r>
          </a:p>
          <a:p>
            <a:r>
              <a:rPr lang="en-NZ" dirty="0"/>
              <a:t>Developers / engineers / designers tend to get lost in technical / mechanical / aesthetic details</a:t>
            </a:r>
          </a:p>
          <a:p>
            <a:pPr lvl="1"/>
            <a:r>
              <a:rPr lang="en-NZ" dirty="0"/>
              <a:t>Kind of professional mindset bias / programming of the way the mind works</a:t>
            </a:r>
          </a:p>
          <a:p>
            <a:r>
              <a:rPr lang="en-NZ" dirty="0"/>
              <a:t>Limited by knowledge: developers thoughts “oh I don’t know how to make an X… better steer clear of that….”</a:t>
            </a:r>
          </a:p>
          <a:p>
            <a:pPr lvl="1"/>
            <a:r>
              <a:rPr lang="en-NZ" dirty="0"/>
              <a:t>Turn to experts for help: model makers, videographers, writers, actors…</a:t>
            </a:r>
          </a:p>
          <a:p>
            <a:endParaRPr lang="en-NZ" dirty="0"/>
          </a:p>
        </p:txBody>
      </p:sp>
    </p:spTree>
    <p:extLst>
      <p:ext uri="{BB962C8B-B14F-4D97-AF65-F5344CB8AC3E}">
        <p14:creationId xmlns:p14="http://schemas.microsoft.com/office/powerpoint/2010/main" val="3495159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43546-CFC5-49BF-B6D1-50B08C33ECD0}"/>
              </a:ext>
            </a:extLst>
          </p:cNvPr>
          <p:cNvSpPr>
            <a:spLocks noGrp="1"/>
          </p:cNvSpPr>
          <p:nvPr>
            <p:ph idx="1"/>
          </p:nvPr>
        </p:nvSpPr>
        <p:spPr>
          <a:xfrm>
            <a:off x="751252" y="740230"/>
            <a:ext cx="8030405" cy="4244114"/>
          </a:xfrm>
        </p:spPr>
        <p:txBody>
          <a:bodyPr>
            <a:normAutofit/>
          </a:bodyPr>
          <a:lstStyle/>
          <a:p>
            <a:pPr marL="0" indent="0" algn="ctr">
              <a:buNone/>
            </a:pPr>
            <a:r>
              <a:rPr lang="en-NZ" sz="2700" dirty="0">
                <a:solidFill>
                  <a:srgbClr val="FF0000"/>
                </a:solidFill>
              </a:rPr>
              <a:t>The prototyping paradox:</a:t>
            </a:r>
          </a:p>
          <a:p>
            <a:pPr marL="0" indent="0" algn="ctr">
              <a:buNone/>
            </a:pPr>
            <a:endParaRPr lang="en-NZ" sz="2700" dirty="0"/>
          </a:p>
          <a:p>
            <a:pPr marL="0" indent="0" algn="ctr">
              <a:buNone/>
            </a:pPr>
            <a:r>
              <a:rPr lang="en-NZ" sz="2700" dirty="0"/>
              <a:t>THEY SLOW US DOWN TO SPEED US UP</a:t>
            </a:r>
          </a:p>
          <a:p>
            <a:pPr marL="0" indent="0" algn="ctr">
              <a:buNone/>
            </a:pPr>
            <a:endParaRPr lang="en-NZ" sz="2700" dirty="0"/>
          </a:p>
          <a:p>
            <a:pPr marL="0" indent="0" algn="ctr">
              <a:buNone/>
            </a:pPr>
            <a:r>
              <a:rPr lang="en-NZ" sz="2700" dirty="0"/>
              <a:t>By avoiding costly mistakes</a:t>
            </a:r>
          </a:p>
          <a:p>
            <a:pPr marL="0" indent="0" algn="ctr">
              <a:buNone/>
            </a:pPr>
            <a:r>
              <a:rPr lang="en-NZ" sz="2700" dirty="0">
                <a:solidFill>
                  <a:schemeClr val="accent6">
                    <a:lumMod val="50000"/>
                  </a:schemeClr>
                </a:solidFill>
              </a:rPr>
              <a:t>for example becoming too complex too early or sticking with a weak idea for too long</a:t>
            </a:r>
          </a:p>
        </p:txBody>
      </p:sp>
    </p:spTree>
    <p:extLst>
      <p:ext uri="{BB962C8B-B14F-4D97-AF65-F5344CB8AC3E}">
        <p14:creationId xmlns:p14="http://schemas.microsoft.com/office/powerpoint/2010/main" val="13442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for prototyping to test</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19</a:t>
            </a:fld>
            <a:endParaRPr lang="en-US"/>
          </a:p>
        </p:txBody>
      </p:sp>
      <p:sp>
        <p:nvSpPr>
          <p:cNvPr id="6" name="Content Placeholder 2"/>
          <p:cNvSpPr txBox="1">
            <a:spLocks/>
          </p:cNvSpPr>
          <p:nvPr/>
        </p:nvSpPr>
        <p:spPr>
          <a:xfrm>
            <a:off x="609600" y="1352551"/>
            <a:ext cx="81534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Start building, even if you aren’t sure</a:t>
            </a:r>
          </a:p>
          <a:p>
            <a:r>
              <a:rPr lang="en-US" dirty="0"/>
              <a:t>Don’t spend too long on one prototype</a:t>
            </a:r>
          </a:p>
          <a:p>
            <a:r>
              <a:rPr lang="en-US" dirty="0"/>
              <a:t>Build with the user in mind</a:t>
            </a:r>
          </a:p>
          <a:p>
            <a:r>
              <a:rPr lang="en-US" dirty="0"/>
              <a:t>Identify what’s being test with each prototype</a:t>
            </a:r>
          </a:p>
          <a:p>
            <a:pPr lvl="1"/>
            <a:r>
              <a:rPr lang="en-US" dirty="0"/>
              <a:t>Testing results should answer a particular question</a:t>
            </a:r>
          </a:p>
        </p:txBody>
      </p:sp>
    </p:spTree>
    <p:extLst>
      <p:ext uri="{BB962C8B-B14F-4D97-AF65-F5344CB8AC3E}">
        <p14:creationId xmlns:p14="http://schemas.microsoft.com/office/powerpoint/2010/main" val="168870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Topics</a:t>
            </a:r>
            <a:endParaRPr lang="en-HK" sz="4800" dirty="0"/>
          </a:p>
        </p:txBody>
      </p:sp>
      <p:sp>
        <p:nvSpPr>
          <p:cNvPr id="3" name="Content Placeholder 2"/>
          <p:cNvSpPr>
            <a:spLocks noGrp="1"/>
          </p:cNvSpPr>
          <p:nvPr>
            <p:ph idx="1"/>
          </p:nvPr>
        </p:nvSpPr>
        <p:spPr/>
        <p:txBody>
          <a:bodyPr numCol="1">
            <a:noAutofit/>
          </a:bodyPr>
          <a:lstStyle/>
          <a:p>
            <a:r>
              <a:rPr lang="en-US" sz="2400" dirty="0"/>
              <a:t>Importance of prototyping and testing</a:t>
            </a:r>
          </a:p>
          <a:p>
            <a:r>
              <a:rPr lang="en-US" sz="2400" dirty="0"/>
              <a:t>Design thinking methods for prototyping and testing</a:t>
            </a:r>
          </a:p>
          <a:p>
            <a:r>
              <a:rPr lang="en-US" sz="2400" dirty="0" err="1"/>
              <a:t>Wireframing</a:t>
            </a:r>
            <a:r>
              <a:rPr lang="en-US" sz="2400" dirty="0"/>
              <a:t> and prototyping</a:t>
            </a:r>
          </a:p>
          <a:p>
            <a:pPr marL="0" lvl="0" indent="0">
              <a:buNone/>
            </a:pPr>
            <a:endParaRPr lang="en-US" sz="2000" dirty="0">
              <a:solidFill>
                <a:srgbClr val="FF0000"/>
              </a:solidFill>
            </a:endParaRPr>
          </a:p>
          <a:p>
            <a:pPr lvl="0"/>
            <a:endParaRPr lang="en-HK" sz="2000" dirty="0"/>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a:t>
            </a:fld>
            <a:endParaRPr lang="en-US"/>
          </a:p>
        </p:txBody>
      </p:sp>
    </p:spTree>
    <p:extLst>
      <p:ext uri="{BB962C8B-B14F-4D97-AF65-F5344CB8AC3E}">
        <p14:creationId xmlns:p14="http://schemas.microsoft.com/office/powerpoint/2010/main" val="40966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a Variable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20</a:t>
            </a:fld>
            <a:endParaRPr lang="en-US"/>
          </a:p>
        </p:txBody>
      </p:sp>
      <p:sp>
        <p:nvSpPr>
          <p:cNvPr id="6" name="Content Placeholder 2"/>
          <p:cNvSpPr txBox="1">
            <a:spLocks/>
          </p:cNvSpPr>
          <p:nvPr/>
        </p:nvSpPr>
        <p:spPr>
          <a:xfrm>
            <a:off x="609600" y="1352551"/>
            <a:ext cx="81534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When you identify a variable, you can save energy in not creating all the facets of a complicated solution</a:t>
            </a:r>
          </a:p>
          <a:p>
            <a:r>
              <a:rPr lang="en-US" dirty="0"/>
              <a:t>It also give designer opportunities to create multiple prototype varying in the specific aspect</a:t>
            </a:r>
          </a:p>
        </p:txBody>
      </p:sp>
    </p:spTree>
    <p:extLst>
      <p:ext uri="{BB962C8B-B14F-4D97-AF65-F5344CB8AC3E}">
        <p14:creationId xmlns:p14="http://schemas.microsoft.com/office/powerpoint/2010/main" val="1675059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a Variable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21</a:t>
            </a:fld>
            <a:endParaRPr lang="en-US"/>
          </a:p>
        </p:txBody>
      </p:sp>
      <p:sp>
        <p:nvSpPr>
          <p:cNvPr id="6" name="Content Placeholder 2"/>
          <p:cNvSpPr txBox="1">
            <a:spLocks/>
          </p:cNvSpPr>
          <p:nvPr/>
        </p:nvSpPr>
        <p:spPr>
          <a:xfrm>
            <a:off x="609600" y="1352551"/>
            <a:ext cx="81534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Example:</a:t>
            </a:r>
          </a:p>
          <a:p>
            <a:pPr lvl="1"/>
            <a:r>
              <a:rPr lang="en-US" dirty="0"/>
              <a:t>If you want to know how heavy a device should be, you can create prototypes of varied weight</a:t>
            </a:r>
          </a:p>
          <a:p>
            <a:pPr lvl="1"/>
            <a:r>
              <a:rPr lang="en-US" dirty="0"/>
              <a:t>If you want to know if table or list are better to display product information, you can create two different layouts for testing</a:t>
            </a:r>
          </a:p>
        </p:txBody>
      </p:sp>
    </p:spTree>
    <p:extLst>
      <p:ext uri="{BB962C8B-B14F-4D97-AF65-F5344CB8AC3E}">
        <p14:creationId xmlns:p14="http://schemas.microsoft.com/office/powerpoint/2010/main" val="3965307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User-driven Prototype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22</a:t>
            </a:fld>
            <a:endParaRPr lang="en-US"/>
          </a:p>
        </p:txBody>
      </p:sp>
      <p:sp>
        <p:nvSpPr>
          <p:cNvPr id="6" name="Content Placeholder 2"/>
          <p:cNvSpPr txBox="1">
            <a:spLocks/>
          </p:cNvSpPr>
          <p:nvPr/>
        </p:nvSpPr>
        <p:spPr>
          <a:xfrm>
            <a:off x="609600" y="1352551"/>
            <a:ext cx="8153400" cy="339447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used to gain understanding of users by watching the user create something rather than trying something given by the designers</a:t>
            </a:r>
          </a:p>
          <a:p>
            <a:pPr lvl="1"/>
            <a:r>
              <a:rPr lang="en-US" dirty="0"/>
              <a:t>Ask users to draw, to make object with simple materials, to compile things</a:t>
            </a:r>
          </a:p>
          <a:p>
            <a:endParaRPr lang="en-US" dirty="0"/>
          </a:p>
          <a:p>
            <a:r>
              <a:rPr lang="en-US" dirty="0"/>
              <a:t>This is not only for testing user experience of your design but also to understand their thinking and reveal needs</a:t>
            </a:r>
          </a:p>
        </p:txBody>
      </p:sp>
    </p:spTree>
    <p:extLst>
      <p:ext uri="{BB962C8B-B14F-4D97-AF65-F5344CB8AC3E}">
        <p14:creationId xmlns:p14="http://schemas.microsoft.com/office/powerpoint/2010/main" val="3457978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Wizard of Oz Prototyping</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23</a:t>
            </a:fld>
            <a:endParaRPr lang="en-US"/>
          </a:p>
        </p:txBody>
      </p:sp>
      <p:sp>
        <p:nvSpPr>
          <p:cNvPr id="6" name="Content Placeholder 2"/>
          <p:cNvSpPr txBox="1">
            <a:spLocks/>
          </p:cNvSpPr>
          <p:nvPr/>
        </p:nvSpPr>
        <p:spPr>
          <a:xfrm>
            <a:off x="609600" y="1352551"/>
            <a:ext cx="81534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Use Wizard-of-Oz prototype to fake the functionality that you want to test with users</a:t>
            </a:r>
          </a:p>
          <a:p>
            <a:endParaRPr lang="en-US" dirty="0"/>
          </a:p>
          <a:p>
            <a:r>
              <a:rPr lang="en-US" dirty="0"/>
              <a:t>Figure out how to fake the functionality you need to give the user an authentic experience from their viewpoint</a:t>
            </a:r>
          </a:p>
        </p:txBody>
      </p:sp>
    </p:spTree>
    <p:extLst>
      <p:ext uri="{BB962C8B-B14F-4D97-AF65-F5344CB8AC3E}">
        <p14:creationId xmlns:p14="http://schemas.microsoft.com/office/powerpoint/2010/main" val="3268448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AE40E1-9FFC-46F0-832C-038F1C2BC0F7}"/>
              </a:ext>
            </a:extLst>
          </p:cNvPr>
          <p:cNvSpPr>
            <a:spLocks noGrp="1"/>
          </p:cNvSpPr>
          <p:nvPr>
            <p:ph type="title"/>
          </p:nvPr>
        </p:nvSpPr>
        <p:spPr/>
        <p:txBody>
          <a:bodyPr/>
          <a:lstStyle/>
          <a:p>
            <a:r>
              <a:rPr lang="en-US" dirty="0"/>
              <a:t>Purpose of prototypes</a:t>
            </a:r>
          </a:p>
        </p:txBody>
      </p:sp>
      <p:pic>
        <p:nvPicPr>
          <p:cNvPr id="8" name="Content Placeholder 7">
            <a:extLst>
              <a:ext uri="{FF2B5EF4-FFF2-40B4-BE49-F238E27FC236}">
                <a16:creationId xmlns:a16="http://schemas.microsoft.com/office/drawing/2014/main" id="{8A5E303F-7AA6-4FF1-AB98-F2AEE04DBFE0}"/>
              </a:ext>
            </a:extLst>
          </p:cNvPr>
          <p:cNvPicPr>
            <a:picLocks noGrp="1" noChangeAspect="1"/>
          </p:cNvPicPr>
          <p:nvPr>
            <p:ph idx="1"/>
          </p:nvPr>
        </p:nvPicPr>
        <p:blipFill>
          <a:blip r:embed="rId2"/>
          <a:stretch>
            <a:fillRect/>
          </a:stretch>
        </p:blipFill>
        <p:spPr>
          <a:xfrm>
            <a:off x="1599204" y="1200150"/>
            <a:ext cx="5945592" cy="3394075"/>
          </a:xfrm>
        </p:spPr>
      </p:pic>
      <p:sp>
        <p:nvSpPr>
          <p:cNvPr id="3" name="Date Placeholder 2">
            <a:extLst>
              <a:ext uri="{FF2B5EF4-FFF2-40B4-BE49-F238E27FC236}">
                <a16:creationId xmlns:a16="http://schemas.microsoft.com/office/drawing/2014/main" id="{E5FA0023-E88E-41D8-8794-F526ED2036E7}"/>
              </a:ext>
            </a:extLst>
          </p:cNvPr>
          <p:cNvSpPr>
            <a:spLocks noGrp="1"/>
          </p:cNvSpPr>
          <p:nvPr>
            <p:ph type="dt" sz="half" idx="10"/>
          </p:nvPr>
        </p:nvSpPr>
        <p:spPr/>
        <p:txBody>
          <a:bodyPr/>
          <a:lstStyle/>
          <a:p>
            <a:fld id="{13108CCA-1295-44AA-BBF2-704AC72F5ACD}" type="datetime1">
              <a:rPr lang="en-NZ" smtClean="0"/>
              <a:t>23/12/2021</a:t>
            </a:fld>
            <a:endParaRPr lang="de-DE"/>
          </a:p>
        </p:txBody>
      </p:sp>
      <p:sp>
        <p:nvSpPr>
          <p:cNvPr id="4" name="Footer Placeholder 3">
            <a:extLst>
              <a:ext uri="{FF2B5EF4-FFF2-40B4-BE49-F238E27FC236}">
                <a16:creationId xmlns:a16="http://schemas.microsoft.com/office/drawing/2014/main" id="{10096A73-24A1-424F-AB94-171C65252929}"/>
              </a:ext>
            </a:extLst>
          </p:cNvPr>
          <p:cNvSpPr>
            <a:spLocks noGrp="1"/>
          </p:cNvSpPr>
          <p:nvPr>
            <p:ph type="ftr" sz="quarter" idx="11"/>
          </p:nvPr>
        </p:nvSpPr>
        <p:spPr/>
        <p:txBody>
          <a:bodyPr/>
          <a:lstStyle/>
          <a:p>
            <a:r>
              <a:rPr lang="en-US"/>
              <a:t>Development of design solutions - Sketching</a:t>
            </a:r>
            <a:endParaRPr lang="de-DE" dirty="0"/>
          </a:p>
        </p:txBody>
      </p:sp>
      <p:sp>
        <p:nvSpPr>
          <p:cNvPr id="5" name="Slide Number Placeholder 4">
            <a:extLst>
              <a:ext uri="{FF2B5EF4-FFF2-40B4-BE49-F238E27FC236}">
                <a16:creationId xmlns:a16="http://schemas.microsoft.com/office/drawing/2014/main" id="{9C466EB9-3CC3-43D2-93C4-DED9149C2B5B}"/>
              </a:ext>
            </a:extLst>
          </p:cNvPr>
          <p:cNvSpPr>
            <a:spLocks noGrp="1"/>
          </p:cNvSpPr>
          <p:nvPr>
            <p:ph type="sldNum" sz="quarter" idx="12"/>
          </p:nvPr>
        </p:nvSpPr>
        <p:spPr/>
        <p:txBody>
          <a:bodyPr/>
          <a:lstStyle/>
          <a:p>
            <a:fld id="{36EA1323-965C-0742-806D-06C14CDC1E0E}" type="slidenum">
              <a:rPr lang="de-DE" smtClean="0"/>
              <a:pPr/>
              <a:t>24</a:t>
            </a:fld>
            <a:endParaRPr lang="de-DE"/>
          </a:p>
        </p:txBody>
      </p:sp>
      <p:sp>
        <p:nvSpPr>
          <p:cNvPr id="10" name="TextBox 9">
            <a:extLst>
              <a:ext uri="{FF2B5EF4-FFF2-40B4-BE49-F238E27FC236}">
                <a16:creationId xmlns:a16="http://schemas.microsoft.com/office/drawing/2014/main" id="{7279C07C-3244-4458-86CD-790D762D0F98}"/>
              </a:ext>
            </a:extLst>
          </p:cNvPr>
          <p:cNvSpPr txBox="1"/>
          <p:nvPr/>
        </p:nvSpPr>
        <p:spPr>
          <a:xfrm>
            <a:off x="1923402" y="4593044"/>
            <a:ext cx="3456071" cy="207749"/>
          </a:xfrm>
          <a:prstGeom prst="rect">
            <a:avLst/>
          </a:prstGeom>
          <a:noFill/>
        </p:spPr>
        <p:txBody>
          <a:bodyPr wrap="square">
            <a:spAutoFit/>
          </a:bodyPr>
          <a:lstStyle/>
          <a:p>
            <a:r>
              <a:rPr lang="en-US" sz="750" dirty="0">
                <a:latin typeface="Roboto-Light"/>
              </a:rPr>
              <a:t>Gould, Conti &amp; </a:t>
            </a:r>
            <a:r>
              <a:rPr lang="en-US" sz="750" dirty="0" err="1">
                <a:latin typeface="Roboto-Light"/>
              </a:rPr>
              <a:t>Hovanyecz</a:t>
            </a:r>
            <a:r>
              <a:rPr lang="en-US" sz="750" dirty="0">
                <a:latin typeface="Roboto-Light"/>
              </a:rPr>
              <a:t> (1983)</a:t>
            </a:r>
            <a:endParaRPr lang="en-US" sz="750" dirty="0"/>
          </a:p>
        </p:txBody>
      </p:sp>
    </p:spTree>
    <p:extLst>
      <p:ext uri="{BB962C8B-B14F-4D97-AF65-F5344CB8AC3E}">
        <p14:creationId xmlns:p14="http://schemas.microsoft.com/office/powerpoint/2010/main" val="2550318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Wizard of Oz Prototyping</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25</a:t>
            </a:fld>
            <a:endParaRPr lang="en-US"/>
          </a:p>
        </p:txBody>
      </p:sp>
      <p:sp>
        <p:nvSpPr>
          <p:cNvPr id="6" name="Content Placeholder 2"/>
          <p:cNvSpPr txBox="1">
            <a:spLocks/>
          </p:cNvSpPr>
          <p:nvPr/>
        </p:nvSpPr>
        <p:spPr>
          <a:xfrm>
            <a:off x="609600" y="1352551"/>
            <a:ext cx="81534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Example:</a:t>
            </a:r>
          </a:p>
          <a:p>
            <a:pPr lvl="1"/>
            <a:r>
              <a:rPr lang="en-US" dirty="0"/>
              <a:t>Aardvark is a service to connects people with questions with people best-qualitied to answer via a digital interface over the internet</a:t>
            </a:r>
          </a:p>
          <a:p>
            <a:pPr lvl="1"/>
            <a:r>
              <a:rPr lang="en-US" dirty="0"/>
              <a:t>Design team use instant message and a team of people behind the scene to physically reroute question and answers to the right people</a:t>
            </a:r>
          </a:p>
        </p:txBody>
      </p:sp>
    </p:spTree>
    <p:extLst>
      <p:ext uri="{BB962C8B-B14F-4D97-AF65-F5344CB8AC3E}">
        <p14:creationId xmlns:p14="http://schemas.microsoft.com/office/powerpoint/2010/main" val="3455776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Wireframe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26</a:t>
            </a:fld>
            <a:endParaRPr lang="en-US"/>
          </a:p>
        </p:txBody>
      </p:sp>
      <p:sp>
        <p:nvSpPr>
          <p:cNvPr id="6" name="Content Placeholder 2"/>
          <p:cNvSpPr txBox="1">
            <a:spLocks/>
          </p:cNvSpPr>
          <p:nvPr/>
        </p:nvSpPr>
        <p:spPr>
          <a:xfrm>
            <a:off x="609600" y="1131266"/>
            <a:ext cx="8153400" cy="339447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Wireframe refers to page schematic or screen blueprint of software</a:t>
            </a:r>
          </a:p>
          <a:p>
            <a:endParaRPr lang="en-US" dirty="0"/>
          </a:p>
          <a:p>
            <a:r>
              <a:rPr lang="en-US" dirty="0" err="1"/>
              <a:t>Wireframing</a:t>
            </a:r>
            <a:r>
              <a:rPr lang="en-US" dirty="0"/>
              <a:t> is using during the Ideation and prototyping processes</a:t>
            </a:r>
          </a:p>
          <a:p>
            <a:endParaRPr lang="en-US" dirty="0"/>
          </a:p>
          <a:p>
            <a:r>
              <a:rPr lang="en-US" dirty="0"/>
              <a:t>Anatomy of a wireframe </a:t>
            </a:r>
          </a:p>
          <a:p>
            <a:pPr lvl="1"/>
            <a:r>
              <a:rPr lang="en-US" dirty="0"/>
              <a:t>Layout (IA)</a:t>
            </a:r>
          </a:p>
          <a:p>
            <a:pPr lvl="1"/>
            <a:r>
              <a:rPr lang="en-US" dirty="0"/>
              <a:t>Hierarchy</a:t>
            </a:r>
          </a:p>
          <a:p>
            <a:pPr lvl="1"/>
            <a:r>
              <a:rPr lang="en-US" dirty="0"/>
              <a:t>Interaction </a:t>
            </a:r>
          </a:p>
          <a:p>
            <a:pPr lvl="2"/>
            <a:r>
              <a:rPr lang="en-US" dirty="0"/>
              <a:t>e.g. drag-and-drop, tap-and-hold, click,  double click</a:t>
            </a:r>
          </a:p>
          <a:p>
            <a:pPr lvl="1"/>
            <a:r>
              <a:rPr lang="en-US" dirty="0"/>
              <a:t>Content</a:t>
            </a:r>
          </a:p>
          <a:p>
            <a:pPr lvl="2"/>
            <a:r>
              <a:rPr lang="en-US" dirty="0"/>
              <a:t>Placeholder and </a:t>
            </a:r>
            <a:r>
              <a:rPr lang="en-US" i="1" dirty="0"/>
              <a:t>lorem ipsum </a:t>
            </a:r>
            <a:r>
              <a:rPr lang="en-US" dirty="0"/>
              <a:t>text</a:t>
            </a:r>
          </a:p>
          <a:p>
            <a:pPr lvl="1"/>
            <a:r>
              <a:rPr lang="en-US" dirty="0"/>
              <a:t>Functionality</a:t>
            </a:r>
          </a:p>
          <a:p>
            <a:pPr lvl="1"/>
            <a:endParaRPr lang="en-US" dirty="0"/>
          </a:p>
        </p:txBody>
      </p:sp>
    </p:spTree>
    <p:extLst>
      <p:ext uri="{BB962C8B-B14F-4D97-AF65-F5344CB8AC3E}">
        <p14:creationId xmlns:p14="http://schemas.microsoft.com/office/powerpoint/2010/main" val="2329105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Wireframe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27</a:t>
            </a:fld>
            <a:endParaRPr lang="en-US"/>
          </a:p>
        </p:txBody>
      </p:sp>
      <p:pic>
        <p:nvPicPr>
          <p:cNvPr id="3" name="Picture 2"/>
          <p:cNvPicPr>
            <a:picLocks noChangeAspect="1"/>
          </p:cNvPicPr>
          <p:nvPr/>
        </p:nvPicPr>
        <p:blipFill>
          <a:blip r:embed="rId3"/>
          <a:stretch>
            <a:fillRect/>
          </a:stretch>
        </p:blipFill>
        <p:spPr>
          <a:xfrm>
            <a:off x="359228" y="0"/>
            <a:ext cx="8109857" cy="5087172"/>
          </a:xfrm>
          <a:prstGeom prst="rect">
            <a:avLst/>
          </a:prstGeom>
        </p:spPr>
      </p:pic>
    </p:spTree>
    <p:extLst>
      <p:ext uri="{BB962C8B-B14F-4D97-AF65-F5344CB8AC3E}">
        <p14:creationId xmlns:p14="http://schemas.microsoft.com/office/powerpoint/2010/main" val="1010408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Wireframe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28</a:t>
            </a:fld>
            <a:endParaRPr lang="en-US"/>
          </a:p>
        </p:txBody>
      </p:sp>
      <p:sp>
        <p:nvSpPr>
          <p:cNvPr id="6" name="Content Placeholder 2"/>
          <p:cNvSpPr txBox="1">
            <a:spLocks/>
          </p:cNvSpPr>
          <p:nvPr/>
        </p:nvSpPr>
        <p:spPr>
          <a:xfrm>
            <a:off x="609600" y="1131266"/>
            <a:ext cx="8153400" cy="3394472"/>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There are some basic elements and techniques for creating wireframe</a:t>
            </a:r>
          </a:p>
          <a:p>
            <a:pPr lvl="1"/>
            <a:r>
              <a:rPr lang="en-US" dirty="0"/>
              <a:t>View: </a:t>
            </a:r>
          </a:p>
          <a:p>
            <a:pPr lvl="2"/>
            <a:r>
              <a:rPr lang="en-US" dirty="0"/>
              <a:t>representing screen / window</a:t>
            </a:r>
          </a:p>
          <a:p>
            <a:pPr lvl="1"/>
            <a:r>
              <a:rPr lang="en-US" dirty="0"/>
              <a:t>Connectors: </a:t>
            </a:r>
          </a:p>
          <a:p>
            <a:pPr lvl="2"/>
            <a:r>
              <a:rPr lang="en-US" dirty="0"/>
              <a:t>relationships and directional among views</a:t>
            </a:r>
          </a:p>
          <a:p>
            <a:pPr lvl="1"/>
            <a:r>
              <a:rPr lang="en-US" dirty="0"/>
              <a:t>Conditional elements</a:t>
            </a:r>
          </a:p>
          <a:p>
            <a:pPr lvl="2"/>
            <a:r>
              <a:rPr lang="en-US" dirty="0"/>
              <a:t>Choices and results</a:t>
            </a:r>
          </a:p>
          <a:p>
            <a:pPr lvl="1"/>
            <a:r>
              <a:rPr lang="en-US" dirty="0"/>
              <a:t>Annotations</a:t>
            </a:r>
          </a:p>
          <a:p>
            <a:pPr lvl="2"/>
            <a:r>
              <a:rPr lang="en-US" dirty="0"/>
              <a:t>Additional information</a:t>
            </a:r>
          </a:p>
          <a:p>
            <a:pPr lvl="1"/>
            <a:endParaRPr lang="en-US" dirty="0"/>
          </a:p>
        </p:txBody>
      </p:sp>
    </p:spTree>
    <p:extLst>
      <p:ext uri="{BB962C8B-B14F-4D97-AF65-F5344CB8AC3E}">
        <p14:creationId xmlns:p14="http://schemas.microsoft.com/office/powerpoint/2010/main" val="1241753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Wireframe Connectors &amp; Conditions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29</a:t>
            </a:fld>
            <a:endParaRPr lang="en-US"/>
          </a:p>
        </p:txBody>
      </p:sp>
      <p:sp>
        <p:nvSpPr>
          <p:cNvPr id="6" name="Content Placeholder 2"/>
          <p:cNvSpPr txBox="1">
            <a:spLocks/>
          </p:cNvSpPr>
          <p:nvPr/>
        </p:nvSpPr>
        <p:spPr>
          <a:xfrm>
            <a:off x="609600" y="1131266"/>
            <a:ext cx="81534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a:p>
        </p:txBody>
      </p:sp>
      <p:pic>
        <p:nvPicPr>
          <p:cNvPr id="7" name="Picture 6"/>
          <p:cNvPicPr>
            <a:picLocks noChangeAspect="1"/>
          </p:cNvPicPr>
          <p:nvPr/>
        </p:nvPicPr>
        <p:blipFill>
          <a:blip r:embed="rId3"/>
          <a:stretch>
            <a:fillRect/>
          </a:stretch>
        </p:blipFill>
        <p:spPr>
          <a:xfrm>
            <a:off x="2580132" y="929227"/>
            <a:ext cx="3983735" cy="3798550"/>
          </a:xfrm>
          <a:prstGeom prst="rect">
            <a:avLst/>
          </a:prstGeom>
        </p:spPr>
      </p:pic>
    </p:spTree>
    <p:extLst>
      <p:ext uri="{BB962C8B-B14F-4D97-AF65-F5344CB8AC3E}">
        <p14:creationId xmlns:p14="http://schemas.microsoft.com/office/powerpoint/2010/main" val="2554288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Readings</a:t>
            </a:r>
          </a:p>
        </p:txBody>
      </p:sp>
      <p:sp>
        <p:nvSpPr>
          <p:cNvPr id="3" name="Content Placeholder 2"/>
          <p:cNvSpPr>
            <a:spLocks noGrp="1"/>
          </p:cNvSpPr>
          <p:nvPr>
            <p:ph idx="1"/>
          </p:nvPr>
        </p:nvSpPr>
        <p:spPr/>
        <p:txBody>
          <a:bodyPr>
            <a:normAutofit/>
          </a:bodyPr>
          <a:lstStyle/>
          <a:p>
            <a:pPr lvl="0"/>
            <a:r>
              <a:rPr lang="en-US" sz="2400" dirty="0"/>
              <a:t>D. School </a:t>
            </a:r>
            <a:r>
              <a:rPr lang="en-US" sz="2400" dirty="0" err="1"/>
              <a:t>Bootcamp</a:t>
            </a:r>
            <a:r>
              <a:rPr lang="en-US" sz="2400" dirty="0"/>
              <a:t> Bootleg : </a:t>
            </a:r>
            <a:r>
              <a:rPr lang="en-AU" sz="2400" dirty="0"/>
              <a:t>p4-5, 36-47</a:t>
            </a:r>
          </a:p>
          <a:p>
            <a:pPr lvl="0"/>
            <a:r>
              <a:rPr lang="en-US" sz="2400" dirty="0"/>
              <a:t>Design for Software: A playbook for developers , Chapter 5-6</a:t>
            </a:r>
          </a:p>
          <a:p>
            <a:endParaRPr lang="en-US" sz="2400" dirty="0"/>
          </a:p>
          <a:p>
            <a:pPr lvl="0"/>
            <a:endParaRPr lang="en-HK" sz="2400" dirty="0"/>
          </a:p>
          <a:p>
            <a:pPr lvl="0"/>
            <a:endParaRPr lang="en-AU" sz="2400" dirty="0"/>
          </a:p>
          <a:p>
            <a:pPr lvl="1"/>
            <a:endParaRPr lang="en-US" sz="2000" dirty="0"/>
          </a:p>
          <a:p>
            <a:endParaRPr lang="en-AU" sz="2400" dirty="0"/>
          </a:p>
          <a:p>
            <a:endParaRPr lang="en-AU" sz="2400" dirty="0"/>
          </a:p>
          <a:p>
            <a:endParaRPr lang="en-AU" sz="2400" dirty="0"/>
          </a:p>
          <a:p>
            <a:endParaRPr lang="en-AU" sz="2400" dirty="0"/>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a:t>
            </a:fld>
            <a:endParaRPr lang="en-US"/>
          </a:p>
        </p:txBody>
      </p:sp>
    </p:spTree>
    <p:extLst>
      <p:ext uri="{BB962C8B-B14F-4D97-AF65-F5344CB8AC3E}">
        <p14:creationId xmlns:p14="http://schemas.microsoft.com/office/powerpoint/2010/main" val="2415100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Wireframe Annotations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30</a:t>
            </a:fld>
            <a:endParaRPr lang="en-US"/>
          </a:p>
        </p:txBody>
      </p:sp>
      <p:sp>
        <p:nvSpPr>
          <p:cNvPr id="6" name="Content Placeholder 2"/>
          <p:cNvSpPr txBox="1">
            <a:spLocks/>
          </p:cNvSpPr>
          <p:nvPr/>
        </p:nvSpPr>
        <p:spPr>
          <a:xfrm>
            <a:off x="609600" y="1131266"/>
            <a:ext cx="81534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a:p>
        </p:txBody>
      </p:sp>
      <p:pic>
        <p:nvPicPr>
          <p:cNvPr id="3" name="Picture 2"/>
          <p:cNvPicPr>
            <a:picLocks noChangeAspect="1"/>
          </p:cNvPicPr>
          <p:nvPr/>
        </p:nvPicPr>
        <p:blipFill>
          <a:blip r:embed="rId3"/>
          <a:stretch>
            <a:fillRect/>
          </a:stretch>
        </p:blipFill>
        <p:spPr>
          <a:xfrm>
            <a:off x="846557" y="1197050"/>
            <a:ext cx="7679486" cy="3328688"/>
          </a:xfrm>
          <a:prstGeom prst="rect">
            <a:avLst/>
          </a:prstGeom>
        </p:spPr>
      </p:pic>
    </p:spTree>
    <p:extLst>
      <p:ext uri="{BB962C8B-B14F-4D97-AF65-F5344CB8AC3E}">
        <p14:creationId xmlns:p14="http://schemas.microsoft.com/office/powerpoint/2010/main" val="3981255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&amp; Don’t for  Wireframe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31</a:t>
            </a:fld>
            <a:endParaRPr lang="en-US"/>
          </a:p>
        </p:txBody>
      </p:sp>
      <p:sp>
        <p:nvSpPr>
          <p:cNvPr id="6" name="Content Placeholder 2"/>
          <p:cNvSpPr txBox="1">
            <a:spLocks/>
          </p:cNvSpPr>
          <p:nvPr/>
        </p:nvSpPr>
        <p:spPr>
          <a:xfrm>
            <a:off x="609600" y="1131266"/>
            <a:ext cx="815340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Do pay attention to spacing</a:t>
            </a:r>
          </a:p>
          <a:p>
            <a:r>
              <a:rPr lang="en-US" dirty="0"/>
              <a:t>Don’t overlook alignment</a:t>
            </a:r>
          </a:p>
          <a:p>
            <a:r>
              <a:rPr lang="en-US" dirty="0"/>
              <a:t>Do make good connections</a:t>
            </a:r>
          </a:p>
          <a:p>
            <a:r>
              <a:rPr lang="en-US" dirty="0"/>
              <a:t>Do design thoroughly and </a:t>
            </a:r>
          </a:p>
          <a:p>
            <a:r>
              <a:rPr lang="en-US" dirty="0"/>
              <a:t>Don’t forget to consider edge cases</a:t>
            </a:r>
          </a:p>
        </p:txBody>
      </p:sp>
    </p:spTree>
    <p:extLst>
      <p:ext uri="{BB962C8B-B14F-4D97-AF65-F5344CB8AC3E}">
        <p14:creationId xmlns:p14="http://schemas.microsoft.com/office/powerpoint/2010/main" val="2057165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&amp; Don’t for  Wireframe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32</a:t>
            </a:fld>
            <a:endParaRPr lang="en-US"/>
          </a:p>
        </p:txBody>
      </p:sp>
      <p:pic>
        <p:nvPicPr>
          <p:cNvPr id="7" name="Picture 6"/>
          <p:cNvPicPr>
            <a:picLocks noChangeAspect="1"/>
          </p:cNvPicPr>
          <p:nvPr/>
        </p:nvPicPr>
        <p:blipFill>
          <a:blip r:embed="rId3"/>
          <a:stretch>
            <a:fillRect/>
          </a:stretch>
        </p:blipFill>
        <p:spPr>
          <a:xfrm>
            <a:off x="236764" y="284304"/>
            <a:ext cx="8292923" cy="2630942"/>
          </a:xfrm>
          <a:prstGeom prst="rect">
            <a:avLst/>
          </a:prstGeom>
        </p:spPr>
      </p:pic>
    </p:spTree>
    <p:extLst>
      <p:ext uri="{BB962C8B-B14F-4D97-AF65-F5344CB8AC3E}">
        <p14:creationId xmlns:p14="http://schemas.microsoft.com/office/powerpoint/2010/main" val="1121827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&amp; Don’t for  Wireframe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33</a:t>
            </a:fld>
            <a:endParaRPr lang="en-US"/>
          </a:p>
        </p:txBody>
      </p:sp>
      <p:pic>
        <p:nvPicPr>
          <p:cNvPr id="7" name="Picture 6"/>
          <p:cNvPicPr>
            <a:picLocks noChangeAspect="1"/>
          </p:cNvPicPr>
          <p:nvPr/>
        </p:nvPicPr>
        <p:blipFill>
          <a:blip r:embed="rId3"/>
          <a:stretch>
            <a:fillRect/>
          </a:stretch>
        </p:blipFill>
        <p:spPr>
          <a:xfrm>
            <a:off x="285750" y="387803"/>
            <a:ext cx="7687170" cy="2932340"/>
          </a:xfrm>
          <a:prstGeom prst="rect">
            <a:avLst/>
          </a:prstGeom>
        </p:spPr>
      </p:pic>
    </p:spTree>
    <p:extLst>
      <p:ext uri="{BB962C8B-B14F-4D97-AF65-F5344CB8AC3E}">
        <p14:creationId xmlns:p14="http://schemas.microsoft.com/office/powerpoint/2010/main" val="754163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&amp; Don’t for  Wireframe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34</a:t>
            </a:fld>
            <a:endParaRPr lang="en-US"/>
          </a:p>
        </p:txBody>
      </p:sp>
      <p:pic>
        <p:nvPicPr>
          <p:cNvPr id="7" name="Picture 6"/>
          <p:cNvPicPr>
            <a:picLocks noChangeAspect="1"/>
          </p:cNvPicPr>
          <p:nvPr/>
        </p:nvPicPr>
        <p:blipFill>
          <a:blip r:embed="rId3"/>
          <a:stretch>
            <a:fillRect/>
          </a:stretch>
        </p:blipFill>
        <p:spPr>
          <a:xfrm>
            <a:off x="235403" y="0"/>
            <a:ext cx="7428139" cy="4948283"/>
          </a:xfrm>
          <a:prstGeom prst="rect">
            <a:avLst/>
          </a:prstGeom>
        </p:spPr>
      </p:pic>
    </p:spTree>
    <p:extLst>
      <p:ext uri="{BB962C8B-B14F-4D97-AF65-F5344CB8AC3E}">
        <p14:creationId xmlns:p14="http://schemas.microsoft.com/office/powerpoint/2010/main" val="4226199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&amp; Don’t for  Wireframe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35</a:t>
            </a:fld>
            <a:endParaRPr lang="en-US"/>
          </a:p>
        </p:txBody>
      </p:sp>
      <p:pic>
        <p:nvPicPr>
          <p:cNvPr id="7" name="Picture 6"/>
          <p:cNvPicPr>
            <a:picLocks noChangeAspect="1"/>
          </p:cNvPicPr>
          <p:nvPr/>
        </p:nvPicPr>
        <p:blipFill>
          <a:blip r:embed="rId3"/>
          <a:stretch>
            <a:fillRect/>
          </a:stretch>
        </p:blipFill>
        <p:spPr>
          <a:xfrm>
            <a:off x="0" y="0"/>
            <a:ext cx="7928883" cy="4465071"/>
          </a:xfrm>
          <a:prstGeom prst="rect">
            <a:avLst/>
          </a:prstGeom>
        </p:spPr>
      </p:pic>
    </p:spTree>
    <p:extLst>
      <p:ext uri="{BB962C8B-B14F-4D97-AF65-F5344CB8AC3E}">
        <p14:creationId xmlns:p14="http://schemas.microsoft.com/office/powerpoint/2010/main" val="2199292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&amp; Don’t for  Wireframe</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36</a:t>
            </a:fld>
            <a:endParaRPr lang="en-US"/>
          </a:p>
        </p:txBody>
      </p:sp>
      <p:pic>
        <p:nvPicPr>
          <p:cNvPr id="7" name="Picture 6"/>
          <p:cNvPicPr>
            <a:picLocks noChangeAspect="1"/>
          </p:cNvPicPr>
          <p:nvPr/>
        </p:nvPicPr>
        <p:blipFill>
          <a:blip r:embed="rId3"/>
          <a:stretch>
            <a:fillRect/>
          </a:stretch>
        </p:blipFill>
        <p:spPr>
          <a:xfrm>
            <a:off x="0" y="0"/>
            <a:ext cx="7905751" cy="3973286"/>
          </a:xfrm>
          <a:prstGeom prst="rect">
            <a:avLst/>
          </a:prstGeom>
        </p:spPr>
      </p:pic>
    </p:spTree>
    <p:extLst>
      <p:ext uri="{BB962C8B-B14F-4D97-AF65-F5344CB8AC3E}">
        <p14:creationId xmlns:p14="http://schemas.microsoft.com/office/powerpoint/2010/main" val="4213754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Diagram&#10;&#10;Description automatically generated">
            <a:extLst>
              <a:ext uri="{FF2B5EF4-FFF2-40B4-BE49-F238E27FC236}">
                <a16:creationId xmlns:a16="http://schemas.microsoft.com/office/drawing/2014/main" id="{E50DC3C5-B418-42C5-A1B2-A23AE639E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56" y="1521029"/>
            <a:ext cx="9563475" cy="2930474"/>
          </a:xfrm>
          <a:prstGeom prst="rect">
            <a:avLst/>
          </a:prstGeom>
          <a:noFill/>
        </p:spPr>
      </p:pic>
      <p:sp>
        <p:nvSpPr>
          <p:cNvPr id="6" name="Title 5">
            <a:extLst>
              <a:ext uri="{FF2B5EF4-FFF2-40B4-BE49-F238E27FC236}">
                <a16:creationId xmlns:a16="http://schemas.microsoft.com/office/drawing/2014/main" id="{77C2DF21-A0C1-4055-B54E-63EE642CE12F}"/>
              </a:ext>
            </a:extLst>
          </p:cNvPr>
          <p:cNvSpPr>
            <a:spLocks noGrp="1"/>
          </p:cNvSpPr>
          <p:nvPr>
            <p:ph type="title"/>
          </p:nvPr>
        </p:nvSpPr>
        <p:spPr/>
        <p:txBody>
          <a:bodyPr>
            <a:noAutofit/>
          </a:bodyPr>
          <a:lstStyle/>
          <a:p>
            <a:r>
              <a:rPr lang="en-US" sz="3600" dirty="0"/>
              <a:t>What are usability heuristic (guidelines)?</a:t>
            </a:r>
            <a:endParaRPr lang="en-NZ" sz="3600" dirty="0"/>
          </a:p>
        </p:txBody>
      </p:sp>
      <p:sp>
        <p:nvSpPr>
          <p:cNvPr id="2" name="Content Placeholder 1">
            <a:extLst>
              <a:ext uri="{FF2B5EF4-FFF2-40B4-BE49-F238E27FC236}">
                <a16:creationId xmlns:a16="http://schemas.microsoft.com/office/drawing/2014/main" id="{4DB2641F-D8AC-45C6-98D5-A89706BECAAA}"/>
              </a:ext>
            </a:extLst>
          </p:cNvPr>
          <p:cNvSpPr>
            <a:spLocks noGrp="1"/>
          </p:cNvSpPr>
          <p:nvPr>
            <p:ph idx="1"/>
          </p:nvPr>
        </p:nvSpPr>
        <p:spPr>
          <a:xfrm>
            <a:off x="457200" y="869324"/>
            <a:ext cx="8229600" cy="3725299"/>
          </a:xfrm>
        </p:spPr>
        <p:txBody>
          <a:bodyPr>
            <a:normAutofit/>
          </a:bodyPr>
          <a:lstStyle/>
          <a:p>
            <a:r>
              <a:rPr lang="en-US" sz="2000" dirty="0"/>
              <a:t>General rules of thumb that help to achieve and evaluate usability.
Guidelines come from different sources (Refs: 1, 2, 3)</a:t>
            </a:r>
          </a:p>
          <a:p>
            <a:endParaRPr lang="en-NZ" sz="2000" dirty="0"/>
          </a:p>
        </p:txBody>
      </p:sp>
      <p:sp>
        <p:nvSpPr>
          <p:cNvPr id="3" name="Date Placeholder 2">
            <a:extLst>
              <a:ext uri="{FF2B5EF4-FFF2-40B4-BE49-F238E27FC236}">
                <a16:creationId xmlns:a16="http://schemas.microsoft.com/office/drawing/2014/main" id="{9BD2B7E9-0A7D-4364-AE22-0534DC18DBC9}"/>
              </a:ext>
            </a:extLst>
          </p:cNvPr>
          <p:cNvSpPr>
            <a:spLocks noGrp="1"/>
          </p:cNvSpPr>
          <p:nvPr>
            <p:ph type="dt" sz="half" idx="10"/>
          </p:nvPr>
        </p:nvSpPr>
        <p:spPr/>
        <p:txBody>
          <a:bodyPr/>
          <a:lstStyle/>
          <a:p>
            <a:fld id="{5F3FAC73-3299-4912-BDBC-13BD314DA291}" type="datetime1">
              <a:rPr lang="en-NZ" smtClean="0"/>
              <a:pPr/>
              <a:t>23/12/2021</a:t>
            </a:fld>
            <a:endParaRPr lang="de-DE"/>
          </a:p>
        </p:txBody>
      </p:sp>
      <p:sp>
        <p:nvSpPr>
          <p:cNvPr id="4" name="Footer Placeholder 3">
            <a:extLst>
              <a:ext uri="{FF2B5EF4-FFF2-40B4-BE49-F238E27FC236}">
                <a16:creationId xmlns:a16="http://schemas.microsoft.com/office/drawing/2014/main" id="{DA08D67B-A7E0-4EA1-A497-F14FA6833C31}"/>
              </a:ext>
            </a:extLst>
          </p:cNvPr>
          <p:cNvSpPr>
            <a:spLocks noGrp="1"/>
          </p:cNvSpPr>
          <p:nvPr>
            <p:ph type="ftr" sz="quarter" idx="11"/>
          </p:nvPr>
        </p:nvSpPr>
        <p:spPr/>
        <p:txBody>
          <a:bodyPr/>
          <a:lstStyle/>
          <a:p>
            <a:r>
              <a:rPr lang="de-DE"/>
              <a:t>Introduction and Q&amp;A</a:t>
            </a:r>
            <a:endParaRPr lang="de-DE" dirty="0"/>
          </a:p>
        </p:txBody>
      </p:sp>
      <p:sp>
        <p:nvSpPr>
          <p:cNvPr id="5" name="Slide Number Placeholder 4">
            <a:extLst>
              <a:ext uri="{FF2B5EF4-FFF2-40B4-BE49-F238E27FC236}">
                <a16:creationId xmlns:a16="http://schemas.microsoft.com/office/drawing/2014/main" id="{8F3D2F27-73C5-44AA-94FB-BFB8D5B472C8}"/>
              </a:ext>
            </a:extLst>
          </p:cNvPr>
          <p:cNvSpPr>
            <a:spLocks noGrp="1"/>
          </p:cNvSpPr>
          <p:nvPr>
            <p:ph type="sldNum" sz="quarter" idx="12"/>
          </p:nvPr>
        </p:nvSpPr>
        <p:spPr/>
        <p:txBody>
          <a:bodyPr/>
          <a:lstStyle/>
          <a:p>
            <a:fld id="{36EA1323-965C-0742-806D-06C14CDC1E0E}" type="slidenum">
              <a:rPr lang="de-DE" smtClean="0"/>
              <a:pPr/>
              <a:t>37</a:t>
            </a:fld>
            <a:endParaRPr lang="de-DE"/>
          </a:p>
        </p:txBody>
      </p:sp>
      <p:sp>
        <p:nvSpPr>
          <p:cNvPr id="8" name="TextBox 7">
            <a:extLst>
              <a:ext uri="{FF2B5EF4-FFF2-40B4-BE49-F238E27FC236}">
                <a16:creationId xmlns:a16="http://schemas.microsoft.com/office/drawing/2014/main" id="{F56900D5-E266-4BBF-9CCE-4A09424BFDDC}"/>
              </a:ext>
            </a:extLst>
          </p:cNvPr>
          <p:cNvSpPr txBox="1"/>
          <p:nvPr/>
        </p:nvSpPr>
        <p:spPr>
          <a:xfrm>
            <a:off x="1923402" y="4597993"/>
            <a:ext cx="5243208" cy="300082"/>
          </a:xfrm>
          <a:prstGeom prst="rect">
            <a:avLst/>
          </a:prstGeom>
          <a:noFill/>
        </p:spPr>
        <p:txBody>
          <a:bodyPr wrap="square">
            <a:spAutoFit/>
          </a:bodyPr>
          <a:lstStyle/>
          <a:p>
            <a:r>
              <a:rPr lang="en-NZ" sz="1350" dirty="0"/>
              <a:t>Refs, 1, 2, 3: Norman (2016), </a:t>
            </a:r>
            <a:r>
              <a:rPr lang="en-NZ" sz="1350" dirty="0" err="1"/>
              <a:t>Shneiderman</a:t>
            </a:r>
            <a:r>
              <a:rPr lang="en-NZ" sz="1350" dirty="0"/>
              <a:t> (2016), Nielsen (2005)</a:t>
            </a:r>
          </a:p>
        </p:txBody>
      </p:sp>
      <p:sp>
        <p:nvSpPr>
          <p:cNvPr id="10" name="TextBox 9">
            <a:extLst>
              <a:ext uri="{FF2B5EF4-FFF2-40B4-BE49-F238E27FC236}">
                <a16:creationId xmlns:a16="http://schemas.microsoft.com/office/drawing/2014/main" id="{5ED031C7-20ED-4D40-B059-0F5CA8E94D8A}"/>
              </a:ext>
            </a:extLst>
          </p:cNvPr>
          <p:cNvSpPr txBox="1"/>
          <p:nvPr/>
        </p:nvSpPr>
        <p:spPr>
          <a:xfrm>
            <a:off x="5403533" y="4257598"/>
            <a:ext cx="3446145" cy="300082"/>
          </a:xfrm>
          <a:prstGeom prst="rect">
            <a:avLst/>
          </a:prstGeom>
          <a:noFill/>
        </p:spPr>
        <p:txBody>
          <a:bodyPr wrap="square">
            <a:spAutoFit/>
          </a:bodyPr>
          <a:lstStyle/>
          <a:p>
            <a:r>
              <a:rPr lang="en-NZ" sz="1350" dirty="0">
                <a:solidFill>
                  <a:srgbClr val="757575"/>
                </a:solidFill>
                <a:latin typeface="sohne"/>
              </a:rPr>
              <a:t>Nielsen’s 10 Usability Heuristics</a:t>
            </a:r>
            <a:endParaRPr lang="en-NZ" sz="1350" dirty="0"/>
          </a:p>
        </p:txBody>
      </p:sp>
    </p:spTree>
    <p:extLst>
      <p:ext uri="{BB962C8B-B14F-4D97-AF65-F5344CB8AC3E}">
        <p14:creationId xmlns:p14="http://schemas.microsoft.com/office/powerpoint/2010/main" val="3434606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8394-7552-43BC-B971-4E1396262F85}"/>
              </a:ext>
            </a:extLst>
          </p:cNvPr>
          <p:cNvSpPr>
            <a:spLocks noGrp="1"/>
          </p:cNvSpPr>
          <p:nvPr>
            <p:ph type="title"/>
          </p:nvPr>
        </p:nvSpPr>
        <p:spPr/>
        <p:txBody>
          <a:bodyPr/>
          <a:lstStyle/>
          <a:p>
            <a:r>
              <a:rPr lang="en-NZ" b="0" i="0" dirty="0">
                <a:solidFill>
                  <a:srgbClr val="757575"/>
                </a:solidFill>
                <a:effectLst/>
                <a:latin typeface="sohne"/>
              </a:rPr>
              <a:t>Nielsen’s 10 Usability Heuristics</a:t>
            </a:r>
            <a:endParaRPr lang="en-US" dirty="0"/>
          </a:p>
        </p:txBody>
      </p:sp>
      <p:sp>
        <p:nvSpPr>
          <p:cNvPr id="8" name="Content Placeholder 7">
            <a:extLst>
              <a:ext uri="{FF2B5EF4-FFF2-40B4-BE49-F238E27FC236}">
                <a16:creationId xmlns:a16="http://schemas.microsoft.com/office/drawing/2014/main" id="{96C0AD59-6C20-41FA-9D31-45F369F2FBC5}"/>
              </a:ext>
            </a:extLst>
          </p:cNvPr>
          <p:cNvSpPr>
            <a:spLocks noGrp="1"/>
          </p:cNvSpPr>
          <p:nvPr>
            <p:ph idx="1"/>
          </p:nvPr>
        </p:nvSpPr>
        <p:spPr/>
        <p:txBody>
          <a:bodyPr>
            <a:normAutofit fontScale="92500" lnSpcReduction="10000"/>
          </a:bodyPr>
          <a:lstStyle/>
          <a:p>
            <a:pPr marL="385763" indent="-385763">
              <a:buFont typeface="+mj-lt"/>
              <a:buAutoNum type="arabicPeriod"/>
            </a:pPr>
            <a:r>
              <a:rPr lang="en-US" sz="2100" dirty="0"/>
              <a:t>Offer informative feedback
Pay attention to the experience and knowledge of the users 
Grant the user control and freedom
Pay attention to consistency and consider standards
Support the user in avoiding errors
Minimize mental stress
Enable flexible and efficient use
Simple and aesthetic design
Allow for easy troubleshooting
Offer help and documentation</a:t>
            </a:r>
            <a:endParaRPr lang="en-NZ" sz="2100" dirty="0"/>
          </a:p>
        </p:txBody>
      </p:sp>
      <p:sp>
        <p:nvSpPr>
          <p:cNvPr id="3" name="Date Placeholder 2">
            <a:extLst>
              <a:ext uri="{FF2B5EF4-FFF2-40B4-BE49-F238E27FC236}">
                <a16:creationId xmlns:a16="http://schemas.microsoft.com/office/drawing/2014/main" id="{0583CFF0-3989-432F-9A0D-008D86776108}"/>
              </a:ext>
            </a:extLst>
          </p:cNvPr>
          <p:cNvSpPr>
            <a:spLocks noGrp="1"/>
          </p:cNvSpPr>
          <p:nvPr>
            <p:ph type="dt" sz="half" idx="10"/>
          </p:nvPr>
        </p:nvSpPr>
        <p:spPr/>
        <p:txBody>
          <a:bodyPr/>
          <a:lstStyle/>
          <a:p>
            <a:fld id="{5F3FAC73-3299-4912-BDBC-13BD314DA291}" type="datetime1">
              <a:rPr lang="en-NZ" smtClean="0"/>
              <a:pPr/>
              <a:t>23/12/2021</a:t>
            </a:fld>
            <a:endParaRPr lang="de-DE"/>
          </a:p>
        </p:txBody>
      </p:sp>
      <p:sp>
        <p:nvSpPr>
          <p:cNvPr id="4" name="Footer Placeholder 3">
            <a:extLst>
              <a:ext uri="{FF2B5EF4-FFF2-40B4-BE49-F238E27FC236}">
                <a16:creationId xmlns:a16="http://schemas.microsoft.com/office/drawing/2014/main" id="{FE9076A2-6CFA-4D84-805E-7E1A7D3B2B05}"/>
              </a:ext>
            </a:extLst>
          </p:cNvPr>
          <p:cNvSpPr>
            <a:spLocks noGrp="1"/>
          </p:cNvSpPr>
          <p:nvPr>
            <p:ph type="ftr" sz="quarter" idx="11"/>
          </p:nvPr>
        </p:nvSpPr>
        <p:spPr/>
        <p:txBody>
          <a:bodyPr/>
          <a:lstStyle/>
          <a:p>
            <a:r>
              <a:rPr lang="de-DE"/>
              <a:t>Introduction and Q&amp;A</a:t>
            </a:r>
            <a:endParaRPr lang="de-DE" dirty="0"/>
          </a:p>
        </p:txBody>
      </p:sp>
      <p:sp>
        <p:nvSpPr>
          <p:cNvPr id="5" name="Slide Number Placeholder 4">
            <a:extLst>
              <a:ext uri="{FF2B5EF4-FFF2-40B4-BE49-F238E27FC236}">
                <a16:creationId xmlns:a16="http://schemas.microsoft.com/office/drawing/2014/main" id="{8F53D32F-BB77-41F9-9E07-3B16185B051A}"/>
              </a:ext>
            </a:extLst>
          </p:cNvPr>
          <p:cNvSpPr>
            <a:spLocks noGrp="1"/>
          </p:cNvSpPr>
          <p:nvPr>
            <p:ph type="sldNum" sz="quarter" idx="12"/>
          </p:nvPr>
        </p:nvSpPr>
        <p:spPr/>
        <p:txBody>
          <a:bodyPr/>
          <a:lstStyle/>
          <a:p>
            <a:fld id="{36EA1323-965C-0742-806D-06C14CDC1E0E}" type="slidenum">
              <a:rPr lang="de-DE" smtClean="0"/>
              <a:pPr/>
              <a:t>38</a:t>
            </a:fld>
            <a:endParaRPr lang="de-DE"/>
          </a:p>
        </p:txBody>
      </p:sp>
    </p:spTree>
    <p:extLst>
      <p:ext uri="{BB962C8B-B14F-4D97-AF65-F5344CB8AC3E}">
        <p14:creationId xmlns:p14="http://schemas.microsoft.com/office/powerpoint/2010/main" val="3130164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Testing</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39</a:t>
            </a:fld>
            <a:endParaRPr lang="en-US"/>
          </a:p>
        </p:txBody>
      </p:sp>
      <p:sp>
        <p:nvSpPr>
          <p:cNvPr id="6" name="Content Placeholder 2"/>
          <p:cNvSpPr txBox="1">
            <a:spLocks/>
          </p:cNvSpPr>
          <p:nvPr/>
        </p:nvSpPr>
        <p:spPr>
          <a:xfrm>
            <a:off x="609600" y="1352551"/>
            <a:ext cx="4822371" cy="339447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Testing is to get feedback and refine solution to make them better</a:t>
            </a:r>
          </a:p>
          <a:p>
            <a:r>
              <a:rPr lang="en-US" dirty="0"/>
              <a:t>You can also learn more about your users during testing</a:t>
            </a:r>
          </a:p>
          <a:p>
            <a:r>
              <a:rPr lang="en-US" dirty="0"/>
              <a:t>You may also refine the design problem based on insights from tastings</a:t>
            </a:r>
          </a:p>
        </p:txBody>
      </p:sp>
      <p:pic>
        <p:nvPicPr>
          <p:cNvPr id="8" name="Picture 7"/>
          <p:cNvPicPr>
            <a:picLocks noChangeAspect="1"/>
          </p:cNvPicPr>
          <p:nvPr/>
        </p:nvPicPr>
        <p:blipFill>
          <a:blip r:embed="rId3"/>
          <a:stretch>
            <a:fillRect/>
          </a:stretch>
        </p:blipFill>
        <p:spPr>
          <a:xfrm>
            <a:off x="5876926" y="3300828"/>
            <a:ext cx="2657475" cy="1129658"/>
          </a:xfrm>
          <a:prstGeom prst="rect">
            <a:avLst/>
          </a:prstGeom>
        </p:spPr>
      </p:pic>
    </p:spTree>
    <p:extLst>
      <p:ext uri="{BB962C8B-B14F-4D97-AF65-F5344CB8AC3E}">
        <p14:creationId xmlns:p14="http://schemas.microsoft.com/office/powerpoint/2010/main" val="423125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a:t>
            </a:fld>
            <a:endParaRPr lang="en-US"/>
          </a:p>
        </p:txBody>
      </p:sp>
      <p:sp>
        <p:nvSpPr>
          <p:cNvPr id="6" name="Content Placeholder 2"/>
          <p:cNvSpPr txBox="1">
            <a:spLocks/>
          </p:cNvSpPr>
          <p:nvPr/>
        </p:nvSpPr>
        <p:spPr>
          <a:xfrm>
            <a:off x="609600" y="1352551"/>
            <a:ext cx="5410200" cy="339447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Prototyping gets ideas out of designer head into the physical world so that designers and users can interact with</a:t>
            </a:r>
          </a:p>
          <a:p>
            <a:r>
              <a:rPr lang="en-US" dirty="0"/>
              <a:t>What was your first prototype?</a:t>
            </a:r>
          </a:p>
          <a:p>
            <a:endParaRPr lang="en-US" dirty="0"/>
          </a:p>
        </p:txBody>
      </p:sp>
      <p:pic>
        <p:nvPicPr>
          <p:cNvPr id="3" name="Picture 2"/>
          <p:cNvPicPr>
            <a:picLocks noChangeAspect="1"/>
          </p:cNvPicPr>
          <p:nvPr/>
        </p:nvPicPr>
        <p:blipFill>
          <a:blip r:embed="rId3"/>
          <a:stretch>
            <a:fillRect/>
          </a:stretch>
        </p:blipFill>
        <p:spPr>
          <a:xfrm>
            <a:off x="5904548" y="3323273"/>
            <a:ext cx="2991382" cy="1355408"/>
          </a:xfrm>
          <a:prstGeom prst="rect">
            <a:avLst/>
          </a:prstGeom>
        </p:spPr>
      </p:pic>
      <p:pic>
        <p:nvPicPr>
          <p:cNvPr id="7" name="Picture 6"/>
          <p:cNvPicPr>
            <a:picLocks noChangeAspect="1"/>
          </p:cNvPicPr>
          <p:nvPr/>
        </p:nvPicPr>
        <p:blipFill>
          <a:blip r:embed="rId4"/>
          <a:stretch>
            <a:fillRect/>
          </a:stretch>
        </p:blipFill>
        <p:spPr>
          <a:xfrm>
            <a:off x="6371210" y="814603"/>
            <a:ext cx="2315590" cy="2308916"/>
          </a:xfrm>
          <a:prstGeom prst="rect">
            <a:avLst/>
          </a:prstGeom>
        </p:spPr>
      </p:pic>
    </p:spTree>
    <p:extLst>
      <p:ext uri="{BB962C8B-B14F-4D97-AF65-F5344CB8AC3E}">
        <p14:creationId xmlns:p14="http://schemas.microsoft.com/office/powerpoint/2010/main" val="335247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0000FF"/>
                </a:solidFill>
              </a:rPr>
              <a:t>Activity 2</a:t>
            </a: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40</a:t>
            </a:fld>
            <a:endParaRPr lang="en-US"/>
          </a:p>
        </p:txBody>
      </p:sp>
    </p:spTree>
    <p:extLst>
      <p:ext uri="{BB962C8B-B14F-4D97-AF65-F5344CB8AC3E}">
        <p14:creationId xmlns:p14="http://schemas.microsoft.com/office/powerpoint/2010/main" val="46358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User Testing Results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41</a:t>
            </a:fld>
            <a:endParaRPr lang="en-US"/>
          </a:p>
        </p:txBody>
      </p:sp>
      <p:sp>
        <p:nvSpPr>
          <p:cNvPr id="6" name="Content Placeholder 2"/>
          <p:cNvSpPr txBox="1">
            <a:spLocks/>
          </p:cNvSpPr>
          <p:nvPr/>
        </p:nvSpPr>
        <p:spPr>
          <a:xfrm>
            <a:off x="609600" y="1352551"/>
            <a:ext cx="7957457" cy="339447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Various methods can use used</a:t>
            </a:r>
          </a:p>
          <a:p>
            <a:pPr lvl="1"/>
            <a:r>
              <a:rPr lang="en-US" dirty="0"/>
              <a:t>Notes</a:t>
            </a:r>
          </a:p>
          <a:p>
            <a:pPr lvl="1"/>
            <a:r>
              <a:rPr lang="en-US" dirty="0"/>
              <a:t>Audio recording</a:t>
            </a:r>
          </a:p>
          <a:p>
            <a:pPr lvl="1"/>
            <a:r>
              <a:rPr lang="en-US" dirty="0"/>
              <a:t>Video recording</a:t>
            </a:r>
          </a:p>
          <a:p>
            <a:pPr lvl="1"/>
            <a:r>
              <a:rPr lang="en-US" dirty="0"/>
              <a:t>Or a combinations of the above</a:t>
            </a:r>
          </a:p>
          <a:p>
            <a:r>
              <a:rPr lang="en-US" dirty="0"/>
              <a:t>Pay attention to what the users say, express, and do during the user test</a:t>
            </a:r>
          </a:p>
        </p:txBody>
      </p:sp>
    </p:spTree>
    <p:extLst>
      <p:ext uri="{BB962C8B-B14F-4D97-AF65-F5344CB8AC3E}">
        <p14:creationId xmlns:p14="http://schemas.microsoft.com/office/powerpoint/2010/main" val="2932243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User Testing Results</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42</a:t>
            </a:fld>
            <a:endParaRPr lang="en-US"/>
          </a:p>
        </p:txBody>
      </p:sp>
      <p:sp>
        <p:nvSpPr>
          <p:cNvPr id="6" name="Content Placeholder 2"/>
          <p:cNvSpPr txBox="1">
            <a:spLocks/>
          </p:cNvSpPr>
          <p:nvPr/>
        </p:nvSpPr>
        <p:spPr>
          <a:xfrm>
            <a:off x="609600" y="1352551"/>
            <a:ext cx="7957457" cy="3394472"/>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notes and results captures should help you to answer the following questions</a:t>
            </a:r>
          </a:p>
          <a:p>
            <a:pPr lvl="1"/>
            <a:r>
              <a:rPr lang="en-US" dirty="0"/>
              <a:t>What did participants value the most?</a:t>
            </a:r>
          </a:p>
          <a:p>
            <a:pPr lvl="1"/>
            <a:r>
              <a:rPr lang="en-US" dirty="0"/>
              <a:t>What got them excited?</a:t>
            </a:r>
          </a:p>
          <a:p>
            <a:pPr lvl="1"/>
            <a:r>
              <a:rPr lang="en-US" dirty="0"/>
              <a:t>What would convince them about the idea?</a:t>
            </a:r>
          </a:p>
          <a:p>
            <a:pPr lvl="1"/>
            <a:r>
              <a:rPr lang="en-US" dirty="0"/>
              <a:t>Which parts would participants like to improve?</a:t>
            </a:r>
          </a:p>
          <a:p>
            <a:pPr lvl="1"/>
            <a:r>
              <a:rPr lang="en-US" dirty="0"/>
              <a:t>What did not work?</a:t>
            </a:r>
          </a:p>
          <a:p>
            <a:pPr lvl="1"/>
            <a:r>
              <a:rPr lang="en-US" dirty="0"/>
              <a:t>What needs further investigation?</a:t>
            </a:r>
          </a:p>
          <a:p>
            <a:pPr lvl="1"/>
            <a:r>
              <a:rPr lang="en-US" dirty="0"/>
              <a:t>How to integrate feedbacks and insights in the prototype in the next iteration?</a:t>
            </a:r>
          </a:p>
          <a:p>
            <a:endParaRPr lang="en-US" dirty="0"/>
          </a:p>
          <a:p>
            <a:endParaRPr lang="en-US" dirty="0"/>
          </a:p>
        </p:txBody>
      </p:sp>
    </p:spTree>
    <p:extLst>
      <p:ext uri="{BB962C8B-B14F-4D97-AF65-F5344CB8AC3E}">
        <p14:creationId xmlns:p14="http://schemas.microsoft.com/office/powerpoint/2010/main" val="355272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Capturing User Testing Results</a:t>
            </a:r>
            <a:br>
              <a:rPr lang="en-US" dirty="0"/>
            </a:br>
            <a:r>
              <a:rPr lang="en-US" dirty="0"/>
              <a:t>Feedback Capture Grid</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43</a:t>
            </a:fld>
            <a:endParaRPr lang="en-US"/>
          </a:p>
        </p:txBody>
      </p:sp>
      <p:pic>
        <p:nvPicPr>
          <p:cNvPr id="3" name="Picture 2"/>
          <p:cNvPicPr>
            <a:picLocks noChangeAspect="1"/>
          </p:cNvPicPr>
          <p:nvPr/>
        </p:nvPicPr>
        <p:blipFill>
          <a:blip r:embed="rId3"/>
          <a:stretch>
            <a:fillRect/>
          </a:stretch>
        </p:blipFill>
        <p:spPr>
          <a:xfrm>
            <a:off x="2781300" y="1244459"/>
            <a:ext cx="3581400" cy="3341574"/>
          </a:xfrm>
          <a:prstGeom prst="rect">
            <a:avLst/>
          </a:prstGeom>
        </p:spPr>
      </p:pic>
    </p:spTree>
    <p:extLst>
      <p:ext uri="{BB962C8B-B14F-4D97-AF65-F5344CB8AC3E}">
        <p14:creationId xmlns:p14="http://schemas.microsoft.com/office/powerpoint/2010/main" val="353026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Capturing User Testing Results</a:t>
            </a:r>
            <a:br>
              <a:rPr lang="en-US" dirty="0"/>
            </a:br>
            <a:r>
              <a:rPr lang="en-US" dirty="0"/>
              <a:t>Feedback Capture Grid</a:t>
            </a:r>
          </a:p>
        </p:txBody>
      </p:sp>
      <p:sp>
        <p:nvSpPr>
          <p:cNvPr id="4" name="Footer Placeholder 3"/>
          <p:cNvSpPr>
            <a:spLocks noGrp="1"/>
          </p:cNvSpPr>
          <p:nvPr>
            <p:ph type="ftr" sz="quarter" idx="11"/>
          </p:nvPr>
        </p:nvSpPr>
        <p:spPr/>
        <p:txBody>
          <a:bodyPr/>
          <a:lstStyle/>
          <a:p>
            <a:r>
              <a:rPr lang="en-US"/>
              <a:t>CP1403/1803 - DESIGN THINKING</a:t>
            </a:r>
          </a:p>
        </p:txBody>
      </p:sp>
      <p:sp>
        <p:nvSpPr>
          <p:cNvPr id="5" name="Slide Number Placeholder 4"/>
          <p:cNvSpPr>
            <a:spLocks noGrp="1"/>
          </p:cNvSpPr>
          <p:nvPr>
            <p:ph type="sldNum" sz="quarter" idx="12"/>
          </p:nvPr>
        </p:nvSpPr>
        <p:spPr/>
        <p:txBody>
          <a:bodyPr/>
          <a:lstStyle/>
          <a:p>
            <a:fld id="{2066355A-084C-D24E-9AD2-7E4FC41EA627}" type="slidenum">
              <a:rPr lang="en-US" smtClean="0"/>
              <a:t>44</a:t>
            </a:fld>
            <a:endParaRPr lang="en-US"/>
          </a:p>
        </p:txBody>
      </p:sp>
      <p:sp>
        <p:nvSpPr>
          <p:cNvPr id="6" name="Content Placeholder 2"/>
          <p:cNvSpPr txBox="1">
            <a:spLocks/>
          </p:cNvSpPr>
          <p:nvPr/>
        </p:nvSpPr>
        <p:spPr>
          <a:xfrm>
            <a:off x="609600" y="1352551"/>
            <a:ext cx="7957457" cy="3394472"/>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1. Section off a blank page or whiteboard into quadrants.</a:t>
            </a:r>
          </a:p>
          <a:p>
            <a:r>
              <a:rPr lang="en-US" dirty="0"/>
              <a:t>2. Draw a plus in the upper left quadrant, a delta in the upper right quadrant, a question mark in the lower left quadrant, and a light bulb in the lower right quadrant.</a:t>
            </a:r>
          </a:p>
          <a:p>
            <a:endParaRPr lang="en-US" dirty="0"/>
          </a:p>
          <a:p>
            <a:r>
              <a:rPr lang="en-US" dirty="0"/>
              <a:t>Fill the four quadrants with your or a user’s feedback. </a:t>
            </a:r>
          </a:p>
          <a:p>
            <a:pPr lvl="1"/>
            <a:r>
              <a:rPr lang="en-US" dirty="0"/>
              <a:t>Upper left: things one likes or finds notable</a:t>
            </a:r>
          </a:p>
          <a:p>
            <a:pPr lvl="1"/>
            <a:r>
              <a:rPr lang="en-US" dirty="0"/>
              <a:t>Upper Right: constructive criticism </a:t>
            </a:r>
          </a:p>
          <a:p>
            <a:pPr lvl="1"/>
            <a:r>
              <a:rPr lang="en-US" dirty="0"/>
              <a:t>Lower Left: questions that the experience raised</a:t>
            </a:r>
          </a:p>
          <a:p>
            <a:pPr lvl="1"/>
            <a:r>
              <a:rPr lang="en-US" dirty="0"/>
              <a:t>Lower Right: ideas that the experience or presentation spurred</a:t>
            </a:r>
          </a:p>
        </p:txBody>
      </p:sp>
    </p:spTree>
    <p:extLst>
      <p:ext uri="{BB962C8B-B14F-4D97-AF65-F5344CB8AC3E}">
        <p14:creationId xmlns:p14="http://schemas.microsoft.com/office/powerpoint/2010/main" val="977759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FCC43-D796-4835-8135-7EE87E70BE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38EF41D-F0B6-49AB-945C-35543E1449E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E11E46A-34AE-49DD-8DCC-521ABBFBECB9}"/>
              </a:ext>
            </a:extLst>
          </p:cNvPr>
          <p:cNvSpPr>
            <a:spLocks noGrp="1"/>
          </p:cNvSpPr>
          <p:nvPr>
            <p:ph type="ftr" sz="quarter" idx="11"/>
          </p:nvPr>
        </p:nvSpPr>
        <p:spPr/>
        <p:txBody>
          <a:bodyPr/>
          <a:lstStyle/>
          <a:p>
            <a:r>
              <a:rPr lang="en-US"/>
              <a:t>CP1403/1803 - DESIGN THINKING</a:t>
            </a:r>
          </a:p>
        </p:txBody>
      </p:sp>
      <p:sp>
        <p:nvSpPr>
          <p:cNvPr id="5" name="Slide Number Placeholder 4">
            <a:extLst>
              <a:ext uri="{FF2B5EF4-FFF2-40B4-BE49-F238E27FC236}">
                <a16:creationId xmlns:a16="http://schemas.microsoft.com/office/drawing/2014/main" id="{D8141A9B-D21C-41F3-B9FD-8EE36B04A492}"/>
              </a:ext>
            </a:extLst>
          </p:cNvPr>
          <p:cNvSpPr>
            <a:spLocks noGrp="1"/>
          </p:cNvSpPr>
          <p:nvPr>
            <p:ph type="sldNum" sz="quarter" idx="12"/>
          </p:nvPr>
        </p:nvSpPr>
        <p:spPr/>
        <p:txBody>
          <a:bodyPr/>
          <a:lstStyle/>
          <a:p>
            <a:fld id="{2066355A-084C-D24E-9AD2-7E4FC41EA627}" type="slidenum">
              <a:rPr lang="en-US" smtClean="0"/>
              <a:t>45</a:t>
            </a:fld>
            <a:endParaRPr lang="en-US"/>
          </a:p>
        </p:txBody>
      </p:sp>
    </p:spTree>
    <p:extLst>
      <p:ext uri="{BB962C8B-B14F-4D97-AF65-F5344CB8AC3E}">
        <p14:creationId xmlns:p14="http://schemas.microsoft.com/office/powerpoint/2010/main" val="1999993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Graphical user interface&#10;&#10;Description automatically generated">
            <a:extLst>
              <a:ext uri="{FF2B5EF4-FFF2-40B4-BE49-F238E27FC236}">
                <a16:creationId xmlns:a16="http://schemas.microsoft.com/office/drawing/2014/main" id="{9802A025-7EE5-4F50-9930-48DD3354E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067" y="1818798"/>
            <a:ext cx="4178933" cy="1479342"/>
          </a:xfrm>
          <a:prstGeom prst="rect">
            <a:avLst/>
          </a:prstGeom>
          <a:noFill/>
        </p:spPr>
      </p:pic>
      <p:sp>
        <p:nvSpPr>
          <p:cNvPr id="2" name="Content Placeholder 1">
            <a:extLst>
              <a:ext uri="{FF2B5EF4-FFF2-40B4-BE49-F238E27FC236}">
                <a16:creationId xmlns:a16="http://schemas.microsoft.com/office/drawing/2014/main" id="{0D96FEDB-3B50-4F97-BBD2-C8F9556A919F}"/>
              </a:ext>
            </a:extLst>
          </p:cNvPr>
          <p:cNvSpPr>
            <a:spLocks noGrp="1"/>
          </p:cNvSpPr>
          <p:nvPr>
            <p:ph idx="1"/>
          </p:nvPr>
        </p:nvSpPr>
        <p:spPr>
          <a:xfrm>
            <a:off x="1485900" y="1200151"/>
            <a:ext cx="6172200" cy="3394472"/>
          </a:xfrm>
        </p:spPr>
        <p:txBody>
          <a:bodyPr/>
          <a:lstStyle/>
          <a:p>
            <a:r>
              <a:rPr lang="en-US" dirty="0"/>
              <a:t>What are shown in the following slides? What is the purpose of these artifacts? </a:t>
            </a:r>
            <a:endParaRPr lang="en-NZ" dirty="0"/>
          </a:p>
        </p:txBody>
      </p:sp>
      <p:sp>
        <p:nvSpPr>
          <p:cNvPr id="3" name="Date Placeholder 2">
            <a:extLst>
              <a:ext uri="{FF2B5EF4-FFF2-40B4-BE49-F238E27FC236}">
                <a16:creationId xmlns:a16="http://schemas.microsoft.com/office/drawing/2014/main" id="{7DDA167A-DDF7-42B0-859D-42D1C85B9AEB}"/>
              </a:ext>
            </a:extLst>
          </p:cNvPr>
          <p:cNvSpPr>
            <a:spLocks noGrp="1"/>
          </p:cNvSpPr>
          <p:nvPr>
            <p:ph type="dt" sz="half" idx="2"/>
          </p:nvPr>
        </p:nvSpPr>
        <p:spPr>
          <a:xfrm>
            <a:off x="1923402" y="4803045"/>
            <a:ext cx="776066" cy="273844"/>
          </a:xfrm>
        </p:spPr>
        <p:txBody>
          <a:bodyPr/>
          <a:lstStyle/>
          <a:p>
            <a:fld id="{5F3FAC73-3299-4912-BDBC-13BD314DA291}" type="datetime1">
              <a:rPr lang="en-NZ" smtClean="0"/>
              <a:pPr/>
              <a:t>23/12/2021</a:t>
            </a:fld>
            <a:endParaRPr lang="de-DE"/>
          </a:p>
        </p:txBody>
      </p:sp>
      <p:sp>
        <p:nvSpPr>
          <p:cNvPr id="4" name="Footer Placeholder 3">
            <a:extLst>
              <a:ext uri="{FF2B5EF4-FFF2-40B4-BE49-F238E27FC236}">
                <a16:creationId xmlns:a16="http://schemas.microsoft.com/office/drawing/2014/main" id="{C6905D09-F536-42A5-B578-33719D8FAB9B}"/>
              </a:ext>
            </a:extLst>
          </p:cNvPr>
          <p:cNvSpPr>
            <a:spLocks noGrp="1"/>
          </p:cNvSpPr>
          <p:nvPr>
            <p:ph type="ftr" sz="quarter" idx="3"/>
          </p:nvPr>
        </p:nvSpPr>
        <p:spPr>
          <a:xfrm>
            <a:off x="3411000" y="4803045"/>
            <a:ext cx="2322000" cy="273844"/>
          </a:xfrm>
        </p:spPr>
        <p:txBody>
          <a:bodyPr/>
          <a:lstStyle/>
          <a:p>
            <a:r>
              <a:rPr lang="de-DE"/>
              <a:t>Introduction and Q&amp;A</a:t>
            </a:r>
            <a:endParaRPr lang="de-DE" dirty="0"/>
          </a:p>
        </p:txBody>
      </p:sp>
      <p:sp>
        <p:nvSpPr>
          <p:cNvPr id="5" name="Slide Number Placeholder 4">
            <a:extLst>
              <a:ext uri="{FF2B5EF4-FFF2-40B4-BE49-F238E27FC236}">
                <a16:creationId xmlns:a16="http://schemas.microsoft.com/office/drawing/2014/main" id="{37C4BDCD-020C-4720-BF0D-FBACBA9A9BC3}"/>
              </a:ext>
            </a:extLst>
          </p:cNvPr>
          <p:cNvSpPr>
            <a:spLocks noGrp="1"/>
          </p:cNvSpPr>
          <p:nvPr>
            <p:ph type="sldNum" sz="quarter" idx="4"/>
          </p:nvPr>
        </p:nvSpPr>
        <p:spPr>
          <a:xfrm>
            <a:off x="7291347" y="4803045"/>
            <a:ext cx="366754" cy="273844"/>
          </a:xfrm>
        </p:spPr>
        <p:txBody>
          <a:bodyPr/>
          <a:lstStyle/>
          <a:p>
            <a:fld id="{36EA1323-965C-0742-806D-06C14CDC1E0E}" type="slidenum">
              <a:rPr lang="de-DE" smtClean="0"/>
              <a:pPr/>
              <a:t>46</a:t>
            </a:fld>
            <a:endParaRPr lang="de-DE"/>
          </a:p>
        </p:txBody>
      </p:sp>
      <p:sp>
        <p:nvSpPr>
          <p:cNvPr id="11" name="Title 10">
            <a:extLst>
              <a:ext uri="{FF2B5EF4-FFF2-40B4-BE49-F238E27FC236}">
                <a16:creationId xmlns:a16="http://schemas.microsoft.com/office/drawing/2014/main" id="{E2A3258B-A3C1-4258-B510-7833AA8B8FAB}"/>
              </a:ext>
            </a:extLst>
          </p:cNvPr>
          <p:cNvSpPr>
            <a:spLocks noGrp="1"/>
          </p:cNvSpPr>
          <p:nvPr>
            <p:ph type="title"/>
          </p:nvPr>
        </p:nvSpPr>
        <p:spPr/>
        <p:txBody>
          <a:bodyPr/>
          <a:lstStyle/>
          <a:p>
            <a:r>
              <a:rPr lang="en-NZ" dirty="0"/>
              <a:t>What do you think?</a:t>
            </a:r>
          </a:p>
        </p:txBody>
      </p:sp>
      <p:pic>
        <p:nvPicPr>
          <p:cNvPr id="28674" name="Picture 2" descr="Graphical user interface&#10;&#10;Description automatically generated">
            <a:extLst>
              <a:ext uri="{FF2B5EF4-FFF2-40B4-BE49-F238E27FC236}">
                <a16:creationId xmlns:a16="http://schemas.microsoft.com/office/drawing/2014/main" id="{6FBA6524-6062-46B4-B365-4C567F30D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267" y="1818798"/>
            <a:ext cx="3248113" cy="2656768"/>
          </a:xfrm>
          <a:prstGeom prst="rect">
            <a:avLst/>
          </a:prstGeom>
          <a:noFill/>
        </p:spPr>
      </p:pic>
      <p:pic>
        <p:nvPicPr>
          <p:cNvPr id="9" name="Picture 8" descr="How to Prototype a Mobile App with No Coding/Design Experience ...">
            <a:extLst>
              <a:ext uri="{FF2B5EF4-FFF2-40B4-BE49-F238E27FC236}">
                <a16:creationId xmlns:a16="http://schemas.microsoft.com/office/drawing/2014/main" id="{C508EBE7-8FA2-40C9-814C-88C0A30E6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381" y="3298140"/>
            <a:ext cx="2093201" cy="11774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Online Mockup, Wireframe &amp; UI Prototyping Tool · Moqups">
            <a:extLst>
              <a:ext uri="{FF2B5EF4-FFF2-40B4-BE49-F238E27FC236}">
                <a16:creationId xmlns:a16="http://schemas.microsoft.com/office/drawing/2014/main" id="{FBBDAD5F-42AB-4CEF-A094-E7ED1FBCC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82" y="3328075"/>
            <a:ext cx="2115730" cy="117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88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CC0DC5-D094-4C90-91E2-201D659EE0AF}"/>
              </a:ext>
            </a:extLst>
          </p:cNvPr>
          <p:cNvSpPr>
            <a:spLocks noGrp="1"/>
          </p:cNvSpPr>
          <p:nvPr>
            <p:ph type="dt" sz="half" idx="10"/>
          </p:nvPr>
        </p:nvSpPr>
        <p:spPr/>
        <p:txBody>
          <a:bodyPr/>
          <a:lstStyle/>
          <a:p>
            <a:fld id="{5F3FAC73-3299-4912-BDBC-13BD314DA291}" type="datetime1">
              <a:rPr lang="en-NZ" smtClean="0"/>
              <a:pPr/>
              <a:t>23/12/2021</a:t>
            </a:fld>
            <a:endParaRPr lang="de-DE"/>
          </a:p>
        </p:txBody>
      </p:sp>
      <p:sp>
        <p:nvSpPr>
          <p:cNvPr id="4" name="Footer Placeholder 3">
            <a:extLst>
              <a:ext uri="{FF2B5EF4-FFF2-40B4-BE49-F238E27FC236}">
                <a16:creationId xmlns:a16="http://schemas.microsoft.com/office/drawing/2014/main" id="{EF711FB0-33FE-4291-893C-2C2DF30E49C1}"/>
              </a:ext>
            </a:extLst>
          </p:cNvPr>
          <p:cNvSpPr>
            <a:spLocks noGrp="1"/>
          </p:cNvSpPr>
          <p:nvPr>
            <p:ph type="ftr" sz="quarter" idx="11"/>
          </p:nvPr>
        </p:nvSpPr>
        <p:spPr/>
        <p:txBody>
          <a:bodyPr/>
          <a:lstStyle/>
          <a:p>
            <a:r>
              <a:rPr lang="de-DE"/>
              <a:t>Introduction and Q&amp;A</a:t>
            </a:r>
            <a:endParaRPr lang="de-DE" dirty="0"/>
          </a:p>
        </p:txBody>
      </p:sp>
      <p:sp>
        <p:nvSpPr>
          <p:cNvPr id="5" name="Slide Number Placeholder 4">
            <a:extLst>
              <a:ext uri="{FF2B5EF4-FFF2-40B4-BE49-F238E27FC236}">
                <a16:creationId xmlns:a16="http://schemas.microsoft.com/office/drawing/2014/main" id="{E500CDD4-FB0F-4D96-A6EA-0E14B8942239}"/>
              </a:ext>
            </a:extLst>
          </p:cNvPr>
          <p:cNvSpPr>
            <a:spLocks noGrp="1"/>
          </p:cNvSpPr>
          <p:nvPr>
            <p:ph type="sldNum" sz="quarter" idx="12"/>
          </p:nvPr>
        </p:nvSpPr>
        <p:spPr/>
        <p:txBody>
          <a:bodyPr/>
          <a:lstStyle/>
          <a:p>
            <a:fld id="{36EA1323-965C-0742-806D-06C14CDC1E0E}" type="slidenum">
              <a:rPr lang="de-DE" smtClean="0"/>
              <a:pPr/>
              <a:t>47</a:t>
            </a:fld>
            <a:endParaRPr lang="de-DE"/>
          </a:p>
        </p:txBody>
      </p:sp>
      <p:pic>
        <p:nvPicPr>
          <p:cNvPr id="7" name="Picture 6" descr="Laser Cutters for Schools &amp; Universities | Trotec Applications">
            <a:extLst>
              <a:ext uri="{FF2B5EF4-FFF2-40B4-BE49-F238E27FC236}">
                <a16:creationId xmlns:a16="http://schemas.microsoft.com/office/drawing/2014/main" id="{D2A54EE2-28C4-4EA7-8BC1-1A89A739F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395" y="559654"/>
            <a:ext cx="2853731" cy="17949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Prototyping">
            <a:extLst>
              <a:ext uri="{FF2B5EF4-FFF2-40B4-BE49-F238E27FC236}">
                <a16:creationId xmlns:a16="http://schemas.microsoft.com/office/drawing/2014/main" id="{7616E539-6154-4086-ACD6-01357757A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852" y="518110"/>
            <a:ext cx="3042248" cy="1794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igure 1: A 3D architectural model achieved with laser cutting. Source: Epilog Laser">
            <a:extLst>
              <a:ext uri="{FF2B5EF4-FFF2-40B4-BE49-F238E27FC236}">
                <a16:creationId xmlns:a16="http://schemas.microsoft.com/office/drawing/2014/main" id="{573604D1-4502-4240-A372-5835F2A6B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712" y="2438149"/>
            <a:ext cx="2839777" cy="17949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Fig. 2. Relationships between BPMN and ArchiMate.">
            <a:extLst>
              <a:ext uri="{FF2B5EF4-FFF2-40B4-BE49-F238E27FC236}">
                <a16:creationId xmlns:a16="http://schemas.microsoft.com/office/drawing/2014/main" id="{FFD063C0-8607-4125-8C7E-2795D048D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7235" y="2489584"/>
            <a:ext cx="1811947" cy="2021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43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B597AE-83B6-495C-85AA-A09FE5603F57}"/>
              </a:ext>
            </a:extLst>
          </p:cNvPr>
          <p:cNvSpPr>
            <a:spLocks noGrp="1"/>
          </p:cNvSpPr>
          <p:nvPr>
            <p:ph type="title"/>
          </p:nvPr>
        </p:nvSpPr>
        <p:spPr/>
        <p:txBody>
          <a:bodyPr/>
          <a:lstStyle/>
          <a:p>
            <a:r>
              <a:rPr lang="en-NZ" dirty="0"/>
              <a:t>Prototypes!</a:t>
            </a:r>
          </a:p>
        </p:txBody>
      </p:sp>
      <p:sp>
        <p:nvSpPr>
          <p:cNvPr id="2" name="Content Placeholder 1">
            <a:extLst>
              <a:ext uri="{FF2B5EF4-FFF2-40B4-BE49-F238E27FC236}">
                <a16:creationId xmlns:a16="http://schemas.microsoft.com/office/drawing/2014/main" id="{839AB0D6-A3C9-40D3-AF7D-F68718767F89}"/>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428047C3-C661-4AD8-9FE7-C18FC81B57B9}"/>
              </a:ext>
            </a:extLst>
          </p:cNvPr>
          <p:cNvSpPr>
            <a:spLocks noGrp="1"/>
          </p:cNvSpPr>
          <p:nvPr>
            <p:ph type="dt" sz="half" idx="10"/>
          </p:nvPr>
        </p:nvSpPr>
        <p:spPr/>
        <p:txBody>
          <a:bodyPr/>
          <a:lstStyle/>
          <a:p>
            <a:fld id="{5F3FAC73-3299-4912-BDBC-13BD314DA291}" type="datetime1">
              <a:rPr lang="en-NZ" smtClean="0"/>
              <a:pPr/>
              <a:t>23/12/2021</a:t>
            </a:fld>
            <a:endParaRPr lang="de-DE"/>
          </a:p>
        </p:txBody>
      </p:sp>
      <p:sp>
        <p:nvSpPr>
          <p:cNvPr id="4" name="Footer Placeholder 3">
            <a:extLst>
              <a:ext uri="{FF2B5EF4-FFF2-40B4-BE49-F238E27FC236}">
                <a16:creationId xmlns:a16="http://schemas.microsoft.com/office/drawing/2014/main" id="{1ABC4B3D-FAAA-4AEC-91BF-5F7BEF7AD4EB}"/>
              </a:ext>
            </a:extLst>
          </p:cNvPr>
          <p:cNvSpPr>
            <a:spLocks noGrp="1"/>
          </p:cNvSpPr>
          <p:nvPr>
            <p:ph type="ftr" sz="quarter" idx="11"/>
          </p:nvPr>
        </p:nvSpPr>
        <p:spPr/>
        <p:txBody>
          <a:bodyPr/>
          <a:lstStyle/>
          <a:p>
            <a:r>
              <a:rPr lang="de-DE"/>
              <a:t>Introduction and Q&amp;A</a:t>
            </a:r>
            <a:endParaRPr lang="de-DE" dirty="0"/>
          </a:p>
        </p:txBody>
      </p:sp>
      <p:sp>
        <p:nvSpPr>
          <p:cNvPr id="5" name="Slide Number Placeholder 4">
            <a:extLst>
              <a:ext uri="{FF2B5EF4-FFF2-40B4-BE49-F238E27FC236}">
                <a16:creationId xmlns:a16="http://schemas.microsoft.com/office/drawing/2014/main" id="{E6326A99-3245-491B-9EC6-CB09AEC83ABF}"/>
              </a:ext>
            </a:extLst>
          </p:cNvPr>
          <p:cNvSpPr>
            <a:spLocks noGrp="1"/>
          </p:cNvSpPr>
          <p:nvPr>
            <p:ph type="sldNum" sz="quarter" idx="12"/>
          </p:nvPr>
        </p:nvSpPr>
        <p:spPr/>
        <p:txBody>
          <a:bodyPr/>
          <a:lstStyle/>
          <a:p>
            <a:fld id="{36EA1323-965C-0742-806D-06C14CDC1E0E}" type="slidenum">
              <a:rPr lang="de-DE" smtClean="0"/>
              <a:pPr/>
              <a:t>48</a:t>
            </a:fld>
            <a:endParaRPr lang="de-DE"/>
          </a:p>
        </p:txBody>
      </p:sp>
      <p:pic>
        <p:nvPicPr>
          <p:cNvPr id="29698" name="Picture 2" descr="Graphical user interface&#10;&#10;Description automatically generated">
            <a:extLst>
              <a:ext uri="{FF2B5EF4-FFF2-40B4-BE49-F238E27FC236}">
                <a16:creationId xmlns:a16="http://schemas.microsoft.com/office/drawing/2014/main" id="{7DFF62B1-DCF1-4E8C-88E5-8E0DCE375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773" y="1098283"/>
            <a:ext cx="5926455" cy="3598205"/>
          </a:xfrm>
          <a:prstGeom prst="rect">
            <a:avLst/>
          </a:prstGeom>
          <a:noFill/>
        </p:spPr>
      </p:pic>
    </p:spTree>
    <p:extLst>
      <p:ext uri="{BB962C8B-B14F-4D97-AF65-F5344CB8AC3E}">
        <p14:creationId xmlns:p14="http://schemas.microsoft.com/office/powerpoint/2010/main" val="20737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DDB2E0-3BFC-4E57-B717-7679096CFE13}"/>
              </a:ext>
            </a:extLst>
          </p:cNvPr>
          <p:cNvSpPr>
            <a:spLocks noGrp="1"/>
          </p:cNvSpPr>
          <p:nvPr>
            <p:ph type="title"/>
          </p:nvPr>
        </p:nvSpPr>
        <p:spPr/>
        <p:txBody>
          <a:bodyPr>
            <a:normAutofit fontScale="90000"/>
          </a:bodyPr>
          <a:lstStyle/>
          <a:p>
            <a:r>
              <a:rPr lang="en-US" sz="2025" dirty="0"/>
              <a:t>The human-centered design process for the development of interactive systems…</a:t>
            </a:r>
            <a:br>
              <a:rPr lang="en-US" dirty="0"/>
            </a:br>
            <a:r>
              <a:rPr lang="en-US" sz="1650" dirty="0">
                <a:latin typeface="Muli"/>
              </a:rPr>
              <a:t>…is an iterative process involving the users and aims to make them more usable (DIN EN ISO 9241-210) </a:t>
            </a:r>
            <a:endParaRPr lang="en-NZ" dirty="0">
              <a:latin typeface="Muli"/>
            </a:endParaRPr>
          </a:p>
        </p:txBody>
      </p:sp>
      <p:sp>
        <p:nvSpPr>
          <p:cNvPr id="2" name="Content Placeholder 1">
            <a:extLst>
              <a:ext uri="{FF2B5EF4-FFF2-40B4-BE49-F238E27FC236}">
                <a16:creationId xmlns:a16="http://schemas.microsoft.com/office/drawing/2014/main" id="{139AC705-F58A-4B61-AECE-4451A6D2A98B}"/>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D0024C3B-FA76-446E-96E1-7F66F219CE9E}"/>
              </a:ext>
            </a:extLst>
          </p:cNvPr>
          <p:cNvSpPr>
            <a:spLocks noGrp="1"/>
          </p:cNvSpPr>
          <p:nvPr>
            <p:ph type="dt" sz="half" idx="10"/>
          </p:nvPr>
        </p:nvSpPr>
        <p:spPr/>
        <p:txBody>
          <a:bodyPr/>
          <a:lstStyle/>
          <a:p>
            <a:fld id="{5F3FAC73-3299-4912-BDBC-13BD314DA291}" type="datetime1">
              <a:rPr lang="en-NZ" smtClean="0"/>
              <a:pPr/>
              <a:t>23/12/2021</a:t>
            </a:fld>
            <a:endParaRPr lang="de-DE"/>
          </a:p>
        </p:txBody>
      </p:sp>
      <p:sp>
        <p:nvSpPr>
          <p:cNvPr id="4" name="Footer Placeholder 3">
            <a:extLst>
              <a:ext uri="{FF2B5EF4-FFF2-40B4-BE49-F238E27FC236}">
                <a16:creationId xmlns:a16="http://schemas.microsoft.com/office/drawing/2014/main" id="{526D6D8F-5A7F-463F-8DEB-DECEC4C878ED}"/>
              </a:ext>
            </a:extLst>
          </p:cNvPr>
          <p:cNvSpPr>
            <a:spLocks noGrp="1"/>
          </p:cNvSpPr>
          <p:nvPr>
            <p:ph type="ftr" sz="quarter" idx="11"/>
          </p:nvPr>
        </p:nvSpPr>
        <p:spPr/>
        <p:txBody>
          <a:bodyPr/>
          <a:lstStyle/>
          <a:p>
            <a:r>
              <a:rPr lang="de-DE"/>
              <a:t>Introduction and Q&amp;A</a:t>
            </a:r>
            <a:endParaRPr lang="de-DE" dirty="0"/>
          </a:p>
        </p:txBody>
      </p:sp>
      <p:sp>
        <p:nvSpPr>
          <p:cNvPr id="5" name="Slide Number Placeholder 4">
            <a:extLst>
              <a:ext uri="{FF2B5EF4-FFF2-40B4-BE49-F238E27FC236}">
                <a16:creationId xmlns:a16="http://schemas.microsoft.com/office/drawing/2014/main" id="{7B0AA212-C055-46B3-B659-5FD4CB7B558B}"/>
              </a:ext>
            </a:extLst>
          </p:cNvPr>
          <p:cNvSpPr>
            <a:spLocks noGrp="1"/>
          </p:cNvSpPr>
          <p:nvPr>
            <p:ph type="sldNum" sz="quarter" idx="12"/>
          </p:nvPr>
        </p:nvSpPr>
        <p:spPr/>
        <p:txBody>
          <a:bodyPr/>
          <a:lstStyle/>
          <a:p>
            <a:fld id="{36EA1323-965C-0742-806D-06C14CDC1E0E}" type="slidenum">
              <a:rPr lang="de-DE" smtClean="0"/>
              <a:pPr/>
              <a:t>49</a:t>
            </a:fld>
            <a:endParaRPr lang="de-DE"/>
          </a:p>
        </p:txBody>
      </p:sp>
      <p:pic>
        <p:nvPicPr>
          <p:cNvPr id="9" name="Picture 8">
            <a:extLst>
              <a:ext uri="{FF2B5EF4-FFF2-40B4-BE49-F238E27FC236}">
                <a16:creationId xmlns:a16="http://schemas.microsoft.com/office/drawing/2014/main" id="{57E26912-78C9-4BB1-883B-796E4FB0974F}"/>
              </a:ext>
            </a:extLst>
          </p:cNvPr>
          <p:cNvPicPr>
            <a:picLocks noChangeAspect="1"/>
          </p:cNvPicPr>
          <p:nvPr/>
        </p:nvPicPr>
        <p:blipFill rotWithShape="1">
          <a:blip r:embed="rId2"/>
          <a:srcRect l="23196" t="10908" r="23351" b="7325"/>
          <a:stretch/>
        </p:blipFill>
        <p:spPr>
          <a:xfrm>
            <a:off x="2380268" y="1159497"/>
            <a:ext cx="4167826" cy="3484576"/>
          </a:xfrm>
          <a:prstGeom prst="rect">
            <a:avLst/>
          </a:prstGeom>
        </p:spPr>
      </p:pic>
      <p:sp>
        <p:nvSpPr>
          <p:cNvPr id="14" name="TextBox 13">
            <a:extLst>
              <a:ext uri="{FF2B5EF4-FFF2-40B4-BE49-F238E27FC236}">
                <a16:creationId xmlns:a16="http://schemas.microsoft.com/office/drawing/2014/main" id="{5262D831-7CDA-4323-9F79-27BCD9AC9752}"/>
              </a:ext>
            </a:extLst>
          </p:cNvPr>
          <p:cNvSpPr txBox="1"/>
          <p:nvPr/>
        </p:nvSpPr>
        <p:spPr>
          <a:xfrm>
            <a:off x="5235745" y="4635276"/>
            <a:ext cx="3444908" cy="230832"/>
          </a:xfrm>
          <a:prstGeom prst="rect">
            <a:avLst/>
          </a:prstGeom>
          <a:noFill/>
        </p:spPr>
        <p:txBody>
          <a:bodyPr wrap="square">
            <a:spAutoFit/>
          </a:bodyPr>
          <a:lstStyle/>
          <a:p>
            <a:r>
              <a:rPr lang="en-US" sz="900" dirty="0">
                <a:hlinkClick r:id="rId3"/>
              </a:rPr>
              <a:t>CPUX-F Curriculum and Glossary (uxqb.org)</a:t>
            </a:r>
            <a:r>
              <a:rPr lang="en-US" sz="900" dirty="0"/>
              <a:t>, page 6</a:t>
            </a:r>
            <a:endParaRPr lang="en-NZ" sz="900" dirty="0"/>
          </a:p>
        </p:txBody>
      </p:sp>
    </p:spTree>
    <p:extLst>
      <p:ext uri="{BB962C8B-B14F-4D97-AF65-F5344CB8AC3E}">
        <p14:creationId xmlns:p14="http://schemas.microsoft.com/office/powerpoint/2010/main" val="222582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CE39-F7BC-4AF0-AAF6-DFE792E438CF}"/>
              </a:ext>
            </a:extLst>
          </p:cNvPr>
          <p:cNvSpPr>
            <a:spLocks noGrp="1"/>
          </p:cNvSpPr>
          <p:nvPr>
            <p:ph type="title"/>
          </p:nvPr>
        </p:nvSpPr>
        <p:spPr/>
        <p:txBody>
          <a:bodyPr/>
          <a:lstStyle/>
          <a:p>
            <a:r>
              <a:rPr lang="en-US" dirty="0"/>
              <a:t>Prototyping</a:t>
            </a:r>
            <a:endParaRPr lang="en-NZ" dirty="0"/>
          </a:p>
        </p:txBody>
      </p:sp>
      <p:sp>
        <p:nvSpPr>
          <p:cNvPr id="3" name="Content Placeholder 2">
            <a:extLst>
              <a:ext uri="{FF2B5EF4-FFF2-40B4-BE49-F238E27FC236}">
                <a16:creationId xmlns:a16="http://schemas.microsoft.com/office/drawing/2014/main" id="{439911B3-055A-46F8-8341-B6CE1C057C4D}"/>
              </a:ext>
            </a:extLst>
          </p:cNvPr>
          <p:cNvSpPr>
            <a:spLocks noGrp="1"/>
          </p:cNvSpPr>
          <p:nvPr>
            <p:ph idx="1"/>
          </p:nvPr>
        </p:nvSpPr>
        <p:spPr/>
        <p:txBody>
          <a:bodyPr/>
          <a:lstStyle/>
          <a:p>
            <a:r>
              <a:rPr lang="en-US" dirty="0"/>
              <a:t>“What I hear I forget. What I see, I remember. What I do, I understand!” – Lao </a:t>
            </a:r>
            <a:r>
              <a:rPr lang="en-US" dirty="0" err="1"/>
              <a:t>Tse</a:t>
            </a:r>
            <a:endParaRPr lang="en-US" dirty="0"/>
          </a:p>
          <a:p>
            <a:r>
              <a:rPr lang="en-US" sz="3200" dirty="0">
                <a:solidFill>
                  <a:schemeClr val="tx1"/>
                </a:solidFill>
              </a:rPr>
              <a:t>Building to Think!</a:t>
            </a:r>
            <a:endParaRPr lang="en-NZ" dirty="0"/>
          </a:p>
        </p:txBody>
      </p:sp>
      <p:sp>
        <p:nvSpPr>
          <p:cNvPr id="4" name="Footer Placeholder 3">
            <a:extLst>
              <a:ext uri="{FF2B5EF4-FFF2-40B4-BE49-F238E27FC236}">
                <a16:creationId xmlns:a16="http://schemas.microsoft.com/office/drawing/2014/main" id="{C1631E8F-E90C-47BF-B994-136C01B8311E}"/>
              </a:ext>
            </a:extLst>
          </p:cNvPr>
          <p:cNvSpPr>
            <a:spLocks noGrp="1"/>
          </p:cNvSpPr>
          <p:nvPr>
            <p:ph type="ftr" sz="quarter" idx="11"/>
          </p:nvPr>
        </p:nvSpPr>
        <p:spPr/>
        <p:txBody>
          <a:bodyPr/>
          <a:lstStyle/>
          <a:p>
            <a:r>
              <a:rPr lang="en-US"/>
              <a:t>CP1403/1803 - DESIGN THINKING</a:t>
            </a:r>
          </a:p>
        </p:txBody>
      </p:sp>
      <p:sp>
        <p:nvSpPr>
          <p:cNvPr id="5" name="Slide Number Placeholder 4">
            <a:extLst>
              <a:ext uri="{FF2B5EF4-FFF2-40B4-BE49-F238E27FC236}">
                <a16:creationId xmlns:a16="http://schemas.microsoft.com/office/drawing/2014/main" id="{9330A723-1C49-4F28-A330-F442306F81A1}"/>
              </a:ext>
            </a:extLst>
          </p:cNvPr>
          <p:cNvSpPr>
            <a:spLocks noGrp="1"/>
          </p:cNvSpPr>
          <p:nvPr>
            <p:ph type="sldNum" sz="quarter" idx="12"/>
          </p:nvPr>
        </p:nvSpPr>
        <p:spPr/>
        <p:txBody>
          <a:bodyPr/>
          <a:lstStyle/>
          <a:p>
            <a:fld id="{2066355A-084C-D24E-9AD2-7E4FC41EA627}" type="slidenum">
              <a:rPr lang="en-US" smtClean="0"/>
              <a:t>5</a:t>
            </a:fld>
            <a:endParaRPr lang="en-US"/>
          </a:p>
        </p:txBody>
      </p:sp>
    </p:spTree>
    <p:extLst>
      <p:ext uri="{BB962C8B-B14F-4D97-AF65-F5344CB8AC3E}">
        <p14:creationId xmlns:p14="http://schemas.microsoft.com/office/powerpoint/2010/main" val="1781812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DDB2E0-3BFC-4E57-B717-7679096CFE13}"/>
              </a:ext>
            </a:extLst>
          </p:cNvPr>
          <p:cNvSpPr>
            <a:spLocks noGrp="1"/>
          </p:cNvSpPr>
          <p:nvPr>
            <p:ph type="title"/>
          </p:nvPr>
        </p:nvSpPr>
        <p:spPr/>
        <p:txBody>
          <a:bodyPr>
            <a:normAutofit fontScale="90000"/>
          </a:bodyPr>
          <a:lstStyle/>
          <a:p>
            <a:r>
              <a:rPr lang="en-US" sz="2025" dirty="0"/>
              <a:t>The human-centered design process for the development of interactive systems…</a:t>
            </a:r>
            <a:br>
              <a:rPr lang="en-US" dirty="0"/>
            </a:br>
            <a:r>
              <a:rPr lang="en-US" sz="1650" dirty="0">
                <a:latin typeface="Muli"/>
              </a:rPr>
              <a:t>…is an iterative process involving the users and aims to make them more usable (DIN EN ISO 9241-210) </a:t>
            </a:r>
            <a:endParaRPr lang="en-NZ" dirty="0">
              <a:latin typeface="Muli"/>
            </a:endParaRPr>
          </a:p>
        </p:txBody>
      </p:sp>
      <p:sp>
        <p:nvSpPr>
          <p:cNvPr id="7" name="Content Placeholder 6">
            <a:extLst>
              <a:ext uri="{FF2B5EF4-FFF2-40B4-BE49-F238E27FC236}">
                <a16:creationId xmlns:a16="http://schemas.microsoft.com/office/drawing/2014/main" id="{408A7745-B217-4AFF-9707-9BAC8F69C427}"/>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D0024C3B-FA76-446E-96E1-7F66F219CE9E}"/>
              </a:ext>
            </a:extLst>
          </p:cNvPr>
          <p:cNvSpPr>
            <a:spLocks noGrp="1"/>
          </p:cNvSpPr>
          <p:nvPr>
            <p:ph type="dt" sz="half" idx="10"/>
          </p:nvPr>
        </p:nvSpPr>
        <p:spPr/>
        <p:txBody>
          <a:bodyPr/>
          <a:lstStyle/>
          <a:p>
            <a:fld id="{5F3FAC73-3299-4912-BDBC-13BD314DA291}" type="datetime1">
              <a:rPr lang="en-NZ" smtClean="0"/>
              <a:pPr/>
              <a:t>23/12/2021</a:t>
            </a:fld>
            <a:endParaRPr lang="de-DE"/>
          </a:p>
        </p:txBody>
      </p:sp>
      <p:sp>
        <p:nvSpPr>
          <p:cNvPr id="4" name="Footer Placeholder 3">
            <a:extLst>
              <a:ext uri="{FF2B5EF4-FFF2-40B4-BE49-F238E27FC236}">
                <a16:creationId xmlns:a16="http://schemas.microsoft.com/office/drawing/2014/main" id="{526D6D8F-5A7F-463F-8DEB-DECEC4C878ED}"/>
              </a:ext>
            </a:extLst>
          </p:cNvPr>
          <p:cNvSpPr>
            <a:spLocks noGrp="1"/>
          </p:cNvSpPr>
          <p:nvPr>
            <p:ph type="ftr" sz="quarter" idx="11"/>
          </p:nvPr>
        </p:nvSpPr>
        <p:spPr/>
        <p:txBody>
          <a:bodyPr/>
          <a:lstStyle/>
          <a:p>
            <a:r>
              <a:rPr lang="de-DE"/>
              <a:t>Introduction and Q&amp;A</a:t>
            </a:r>
            <a:endParaRPr lang="de-DE" dirty="0"/>
          </a:p>
        </p:txBody>
      </p:sp>
      <p:sp>
        <p:nvSpPr>
          <p:cNvPr id="5" name="Slide Number Placeholder 4">
            <a:extLst>
              <a:ext uri="{FF2B5EF4-FFF2-40B4-BE49-F238E27FC236}">
                <a16:creationId xmlns:a16="http://schemas.microsoft.com/office/drawing/2014/main" id="{7B0AA212-C055-46B3-B659-5FD4CB7B558B}"/>
              </a:ext>
            </a:extLst>
          </p:cNvPr>
          <p:cNvSpPr>
            <a:spLocks noGrp="1"/>
          </p:cNvSpPr>
          <p:nvPr>
            <p:ph type="sldNum" sz="quarter" idx="12"/>
          </p:nvPr>
        </p:nvSpPr>
        <p:spPr/>
        <p:txBody>
          <a:bodyPr/>
          <a:lstStyle/>
          <a:p>
            <a:fld id="{36EA1323-965C-0742-806D-06C14CDC1E0E}" type="slidenum">
              <a:rPr lang="de-DE" smtClean="0"/>
              <a:pPr/>
              <a:t>50</a:t>
            </a:fld>
            <a:endParaRPr lang="de-DE"/>
          </a:p>
        </p:txBody>
      </p:sp>
      <p:grpSp>
        <p:nvGrpSpPr>
          <p:cNvPr id="12" name="Group 11">
            <a:extLst>
              <a:ext uri="{FF2B5EF4-FFF2-40B4-BE49-F238E27FC236}">
                <a16:creationId xmlns:a16="http://schemas.microsoft.com/office/drawing/2014/main" id="{78D0B32E-808B-47AF-889E-106D54825F98}"/>
              </a:ext>
            </a:extLst>
          </p:cNvPr>
          <p:cNvGrpSpPr/>
          <p:nvPr/>
        </p:nvGrpSpPr>
        <p:grpSpPr>
          <a:xfrm>
            <a:off x="1143000" y="1063229"/>
            <a:ext cx="6867515" cy="4307320"/>
            <a:chOff x="-12686" y="1417638"/>
            <a:chExt cx="9156686" cy="5743093"/>
          </a:xfrm>
        </p:grpSpPr>
        <p:pic>
          <p:nvPicPr>
            <p:cNvPr id="8" name="Picture 7">
              <a:extLst>
                <a:ext uri="{FF2B5EF4-FFF2-40B4-BE49-F238E27FC236}">
                  <a16:creationId xmlns:a16="http://schemas.microsoft.com/office/drawing/2014/main" id="{5004FD3B-5E0D-403B-9E0D-3441A1475C05}"/>
                </a:ext>
              </a:extLst>
            </p:cNvPr>
            <p:cNvPicPr>
              <a:picLocks noChangeAspect="1"/>
            </p:cNvPicPr>
            <p:nvPr/>
          </p:nvPicPr>
          <p:blipFill rotWithShape="1">
            <a:blip r:embed="rId2"/>
            <a:srcRect l="13093" t="14587" r="13763" b="1478"/>
            <a:stretch/>
          </p:blipFill>
          <p:spPr>
            <a:xfrm>
              <a:off x="-12686" y="1417638"/>
              <a:ext cx="9156686" cy="5743093"/>
            </a:xfrm>
            <a:prstGeom prst="rect">
              <a:avLst/>
            </a:prstGeom>
          </p:spPr>
        </p:pic>
        <p:sp>
          <p:nvSpPr>
            <p:cNvPr id="10" name="Rectangle 9">
              <a:extLst>
                <a:ext uri="{FF2B5EF4-FFF2-40B4-BE49-F238E27FC236}">
                  <a16:creationId xmlns:a16="http://schemas.microsoft.com/office/drawing/2014/main" id="{DAB8C621-E1AC-4967-8B0A-CAC0150B164F}"/>
                </a:ext>
              </a:extLst>
            </p:cNvPr>
            <p:cNvSpPr/>
            <p:nvPr/>
          </p:nvSpPr>
          <p:spPr>
            <a:xfrm>
              <a:off x="3178404" y="6745618"/>
              <a:ext cx="5221390" cy="4151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sz="1350" dirty="0">
                <a:solidFill>
                  <a:schemeClr val="tx1"/>
                </a:solidFill>
                <a:latin typeface="Roboto Light" charset="0"/>
                <a:ea typeface="Roboto Light" charset="0"/>
                <a:cs typeface="Roboto Light" charset="0"/>
              </a:endParaRPr>
            </a:p>
          </p:txBody>
        </p:sp>
        <p:sp>
          <p:nvSpPr>
            <p:cNvPr id="11" name="Rectangle 10">
              <a:extLst>
                <a:ext uri="{FF2B5EF4-FFF2-40B4-BE49-F238E27FC236}">
                  <a16:creationId xmlns:a16="http://schemas.microsoft.com/office/drawing/2014/main" id="{3B5B99A4-B7A8-44CB-8524-AE9A6BBF459C}"/>
                </a:ext>
              </a:extLst>
            </p:cNvPr>
            <p:cNvSpPr/>
            <p:nvPr/>
          </p:nvSpPr>
          <p:spPr>
            <a:xfrm>
              <a:off x="8352199" y="6745618"/>
              <a:ext cx="791801" cy="4151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sz="1350" dirty="0">
                <a:solidFill>
                  <a:schemeClr val="tx1"/>
                </a:solidFill>
                <a:latin typeface="Roboto Light" charset="0"/>
                <a:ea typeface="Roboto Light" charset="0"/>
                <a:cs typeface="Roboto Light" charset="0"/>
              </a:endParaRPr>
            </a:p>
          </p:txBody>
        </p:sp>
      </p:grpSp>
      <p:sp>
        <p:nvSpPr>
          <p:cNvPr id="13" name="Rectangle 12">
            <a:extLst>
              <a:ext uri="{FF2B5EF4-FFF2-40B4-BE49-F238E27FC236}">
                <a16:creationId xmlns:a16="http://schemas.microsoft.com/office/drawing/2014/main" id="{0F55EDC5-FB84-46EE-A796-64D52BBEF003}"/>
              </a:ext>
            </a:extLst>
          </p:cNvPr>
          <p:cNvSpPr/>
          <p:nvPr/>
        </p:nvSpPr>
        <p:spPr>
          <a:xfrm>
            <a:off x="1258803" y="4781854"/>
            <a:ext cx="593851" cy="5886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sz="1350" dirty="0">
              <a:solidFill>
                <a:schemeClr val="tx1"/>
              </a:solidFill>
              <a:latin typeface="Roboto Light" charset="0"/>
              <a:ea typeface="Roboto Light" charset="0"/>
              <a:cs typeface="Roboto Light" charset="0"/>
            </a:endParaRPr>
          </a:p>
        </p:txBody>
      </p:sp>
    </p:spTree>
    <p:extLst>
      <p:ext uri="{BB962C8B-B14F-4D97-AF65-F5344CB8AC3E}">
        <p14:creationId xmlns:p14="http://schemas.microsoft.com/office/powerpoint/2010/main" val="144364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0EF6C-D866-4AD9-89F0-9F4871020EFF}"/>
              </a:ext>
            </a:extLst>
          </p:cNvPr>
          <p:cNvSpPr>
            <a:spLocks noGrp="1"/>
          </p:cNvSpPr>
          <p:nvPr>
            <p:ph type="title"/>
          </p:nvPr>
        </p:nvSpPr>
        <p:spPr/>
        <p:txBody>
          <a:bodyPr/>
          <a:lstStyle/>
          <a:p>
            <a:r>
              <a:rPr lang="en-NZ" dirty="0"/>
              <a:t>Practical tasks</a:t>
            </a:r>
            <a:endParaRPr lang="en-US" dirty="0"/>
          </a:p>
        </p:txBody>
      </p:sp>
      <p:sp>
        <p:nvSpPr>
          <p:cNvPr id="3" name="Content Placeholder 2">
            <a:extLst>
              <a:ext uri="{FF2B5EF4-FFF2-40B4-BE49-F238E27FC236}">
                <a16:creationId xmlns:a16="http://schemas.microsoft.com/office/drawing/2014/main" id="{7FF0F27B-2231-4C0E-B013-55A0584A8967}"/>
              </a:ext>
            </a:extLst>
          </p:cNvPr>
          <p:cNvSpPr>
            <a:spLocks noGrp="1"/>
          </p:cNvSpPr>
          <p:nvPr>
            <p:ph idx="1"/>
          </p:nvPr>
        </p:nvSpPr>
        <p:spPr/>
        <p:txBody>
          <a:bodyPr>
            <a:normAutofit fontScale="92500" lnSpcReduction="10000"/>
          </a:bodyPr>
          <a:lstStyle/>
          <a:p>
            <a:r>
              <a:rPr lang="en-NZ" dirty="0"/>
              <a:t>Sketching:</a:t>
            </a:r>
          </a:p>
          <a:p>
            <a:pPr lvl="1"/>
            <a:r>
              <a:rPr lang="en-NZ" dirty="0"/>
              <a:t>Alarm clock try out</a:t>
            </a:r>
          </a:p>
          <a:p>
            <a:pPr lvl="1"/>
            <a:r>
              <a:rPr lang="en-NZ" dirty="0"/>
              <a:t>Washing machine task</a:t>
            </a:r>
          </a:p>
          <a:p>
            <a:r>
              <a:rPr lang="en-US" dirty="0"/>
              <a:t>Team’s idea development</a:t>
            </a:r>
          </a:p>
          <a:p>
            <a:pPr lvl="1"/>
            <a:r>
              <a:rPr lang="en-US" dirty="0"/>
              <a:t>Users?</a:t>
            </a:r>
          </a:p>
          <a:p>
            <a:pPr lvl="1"/>
            <a:r>
              <a:rPr lang="en-US" dirty="0"/>
              <a:t>What tasks users need to be able to complete?</a:t>
            </a:r>
          </a:p>
          <a:p>
            <a:pPr lvl="1"/>
            <a:r>
              <a:rPr lang="en-US" dirty="0"/>
              <a:t>How translates to solution? Sketching </a:t>
            </a:r>
          </a:p>
          <a:p>
            <a:pPr lvl="1"/>
            <a:endParaRPr lang="en-US" dirty="0"/>
          </a:p>
        </p:txBody>
      </p:sp>
      <p:sp>
        <p:nvSpPr>
          <p:cNvPr id="4" name="Footer Placeholder 3">
            <a:extLst>
              <a:ext uri="{FF2B5EF4-FFF2-40B4-BE49-F238E27FC236}">
                <a16:creationId xmlns:a16="http://schemas.microsoft.com/office/drawing/2014/main" id="{9A2DAB08-E8BC-4A86-865A-FE9F52231116}"/>
              </a:ext>
            </a:extLst>
          </p:cNvPr>
          <p:cNvSpPr>
            <a:spLocks noGrp="1"/>
          </p:cNvSpPr>
          <p:nvPr>
            <p:ph type="ftr" sz="quarter" idx="11"/>
          </p:nvPr>
        </p:nvSpPr>
        <p:spPr/>
        <p:txBody>
          <a:bodyPr/>
          <a:lstStyle/>
          <a:p>
            <a:r>
              <a:rPr lang="en-US"/>
              <a:t>CP1403/1803 - DESIGN THINKING</a:t>
            </a:r>
          </a:p>
        </p:txBody>
      </p:sp>
      <p:sp>
        <p:nvSpPr>
          <p:cNvPr id="5" name="Slide Number Placeholder 4">
            <a:extLst>
              <a:ext uri="{FF2B5EF4-FFF2-40B4-BE49-F238E27FC236}">
                <a16:creationId xmlns:a16="http://schemas.microsoft.com/office/drawing/2014/main" id="{1279D71F-D169-46FF-BACF-AC5EB0174DF4}"/>
              </a:ext>
            </a:extLst>
          </p:cNvPr>
          <p:cNvSpPr>
            <a:spLocks noGrp="1"/>
          </p:cNvSpPr>
          <p:nvPr>
            <p:ph type="sldNum" sz="quarter" idx="12"/>
          </p:nvPr>
        </p:nvSpPr>
        <p:spPr/>
        <p:txBody>
          <a:bodyPr/>
          <a:lstStyle/>
          <a:p>
            <a:fld id="{2066355A-084C-D24E-9AD2-7E4FC41EA627}" type="slidenum">
              <a:rPr lang="en-US" smtClean="0"/>
              <a:t>51</a:t>
            </a:fld>
            <a:endParaRPr lang="en-US"/>
          </a:p>
        </p:txBody>
      </p:sp>
    </p:spTree>
    <p:extLst>
      <p:ext uri="{BB962C8B-B14F-4D97-AF65-F5344CB8AC3E}">
        <p14:creationId xmlns:p14="http://schemas.microsoft.com/office/powerpoint/2010/main" val="116191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4F212-6086-4C73-BE74-F45C9A34AA96}"/>
              </a:ext>
            </a:extLst>
          </p:cNvPr>
          <p:cNvSpPr>
            <a:spLocks noGrp="1"/>
          </p:cNvSpPr>
          <p:nvPr>
            <p:ph type="title"/>
          </p:nvPr>
        </p:nvSpPr>
        <p:spPr/>
        <p:txBody>
          <a:bodyPr/>
          <a:lstStyle/>
          <a:p>
            <a:r>
              <a:rPr lang="en-US" dirty="0"/>
              <a:t>Thinking with hands</a:t>
            </a:r>
            <a:endParaRPr lang="en-NZ" dirty="0"/>
          </a:p>
        </p:txBody>
      </p:sp>
      <p:sp>
        <p:nvSpPr>
          <p:cNvPr id="3" name="Content Placeholder 2">
            <a:extLst>
              <a:ext uri="{FF2B5EF4-FFF2-40B4-BE49-F238E27FC236}">
                <a16:creationId xmlns:a16="http://schemas.microsoft.com/office/drawing/2014/main" id="{10965BD6-D565-421F-A976-50520AAF752F}"/>
              </a:ext>
            </a:extLst>
          </p:cNvPr>
          <p:cNvSpPr>
            <a:spLocks noGrp="1"/>
          </p:cNvSpPr>
          <p:nvPr>
            <p:ph idx="1"/>
          </p:nvPr>
        </p:nvSpPr>
        <p:spPr>
          <a:xfrm>
            <a:off x="457200" y="936171"/>
            <a:ext cx="8229600" cy="3658452"/>
          </a:xfrm>
        </p:spPr>
        <p:txBody>
          <a:bodyPr>
            <a:normAutofit/>
          </a:bodyPr>
          <a:lstStyle/>
          <a:p>
            <a:r>
              <a:rPr lang="en-US" sz="1400" dirty="0"/>
              <a:t>In those early prototyping projects, we were thinking with our hands, just like every other kid</a:t>
            </a:r>
          </a:p>
          <a:p>
            <a:endParaRPr lang="en-NZ" sz="1400" dirty="0"/>
          </a:p>
          <a:p>
            <a:r>
              <a:rPr lang="en-NZ" sz="1400" dirty="0"/>
              <a:t>What happened in those prototyping projects?</a:t>
            </a:r>
          </a:p>
          <a:p>
            <a:pPr lvl="1"/>
            <a:r>
              <a:rPr lang="en-NZ" sz="1200" dirty="0"/>
              <a:t>Thinking with hands: using physical props as a springboard for our imagination</a:t>
            </a:r>
          </a:p>
          <a:p>
            <a:pPr lvl="1"/>
            <a:r>
              <a:rPr lang="en-NZ" sz="1200" dirty="0"/>
              <a:t>Shifting from physical to abstract and back again is a fundamental process we use to explore the universe, unlock our imagination and explore new possibilities</a:t>
            </a:r>
          </a:p>
          <a:p>
            <a:pPr lvl="1"/>
            <a:endParaRPr lang="en-NZ" sz="1200" dirty="0"/>
          </a:p>
          <a:p>
            <a:r>
              <a:rPr lang="en-NZ" sz="1400" dirty="0"/>
              <a:t>How about workplaces?</a:t>
            </a:r>
          </a:p>
          <a:p>
            <a:pPr lvl="1"/>
            <a:r>
              <a:rPr lang="en-NZ" sz="1200" dirty="0"/>
              <a:t>A design thinking working environment: its full of prototypes – some chap ones and some expensive ones: from cardboard and masking take to 150k laser cutters and 3D printers</a:t>
            </a:r>
          </a:p>
          <a:p>
            <a:pPr lvl="1"/>
            <a:endParaRPr lang="en-NZ" sz="1200" dirty="0"/>
          </a:p>
          <a:p>
            <a:pPr lvl="1"/>
            <a:endParaRPr lang="en-NZ" sz="1200" dirty="0"/>
          </a:p>
        </p:txBody>
      </p:sp>
      <p:pic>
        <p:nvPicPr>
          <p:cNvPr id="3076" name="Picture 4" descr="The Use of Laser Cutting in Sheet Metal Prototyping">
            <a:extLst>
              <a:ext uri="{FF2B5EF4-FFF2-40B4-BE49-F238E27FC236}">
                <a16:creationId xmlns:a16="http://schemas.microsoft.com/office/drawing/2014/main" id="{B9BCC52C-E5B3-427D-92B1-3100775DF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544" y="3540304"/>
            <a:ext cx="2159589" cy="9448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aser Cutters for Schools &amp; Universities | Trotec Applications">
            <a:extLst>
              <a:ext uri="{FF2B5EF4-FFF2-40B4-BE49-F238E27FC236}">
                <a16:creationId xmlns:a16="http://schemas.microsoft.com/office/drawing/2014/main" id="{8956149C-641F-4E3D-9B2B-839DF36BB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19" y="3319999"/>
            <a:ext cx="2296420" cy="14443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5BF3E24-C8DB-45A7-8976-595438727429}"/>
              </a:ext>
            </a:extLst>
          </p:cNvPr>
          <p:cNvSpPr/>
          <p:nvPr/>
        </p:nvSpPr>
        <p:spPr>
          <a:xfrm>
            <a:off x="841732" y="4764390"/>
            <a:ext cx="2442137" cy="276999"/>
          </a:xfrm>
          <a:prstGeom prst="rect">
            <a:avLst/>
          </a:prstGeom>
        </p:spPr>
        <p:txBody>
          <a:bodyPr wrap="square">
            <a:spAutoFit/>
          </a:bodyPr>
          <a:lstStyle/>
          <a:p>
            <a:r>
              <a:rPr lang="en-NZ" sz="600" dirty="0">
                <a:hlinkClick r:id="rId4"/>
              </a:rPr>
              <a:t>https://www.troteclaser.com/en/news/2017-05-laser-systems-for-prototyping/</a:t>
            </a:r>
            <a:endParaRPr lang="en-NZ" sz="600" dirty="0"/>
          </a:p>
        </p:txBody>
      </p:sp>
      <p:sp>
        <p:nvSpPr>
          <p:cNvPr id="8" name="Rectangle 7">
            <a:extLst>
              <a:ext uri="{FF2B5EF4-FFF2-40B4-BE49-F238E27FC236}">
                <a16:creationId xmlns:a16="http://schemas.microsoft.com/office/drawing/2014/main" id="{A7593A15-0F29-44EB-8EE9-068DB3C553B1}"/>
              </a:ext>
            </a:extLst>
          </p:cNvPr>
          <p:cNvSpPr/>
          <p:nvPr/>
        </p:nvSpPr>
        <p:spPr>
          <a:xfrm>
            <a:off x="3700544" y="4510474"/>
            <a:ext cx="2159589" cy="276999"/>
          </a:xfrm>
          <a:prstGeom prst="rect">
            <a:avLst/>
          </a:prstGeom>
        </p:spPr>
        <p:txBody>
          <a:bodyPr wrap="square">
            <a:spAutoFit/>
          </a:bodyPr>
          <a:lstStyle/>
          <a:p>
            <a:r>
              <a:rPr lang="en-NZ" sz="600" dirty="0">
                <a:hlinkClick r:id="rId5"/>
              </a:rPr>
              <a:t>https://www.3erp.com/blog/use-laser-cutting-sheet-metal-prototyping/</a:t>
            </a:r>
            <a:endParaRPr lang="en-NZ" sz="600" dirty="0"/>
          </a:p>
        </p:txBody>
      </p:sp>
      <p:pic>
        <p:nvPicPr>
          <p:cNvPr id="3082" name="Picture 10" descr="Prototyping">
            <a:extLst>
              <a:ext uri="{FF2B5EF4-FFF2-40B4-BE49-F238E27FC236}">
                <a16:creationId xmlns:a16="http://schemas.microsoft.com/office/drawing/2014/main" id="{123B91B2-B684-43E8-8214-73F8132E74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6808" y="3341319"/>
            <a:ext cx="2275913" cy="13427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B2DFECD-05DF-4C2B-8179-D216648BE38D}"/>
              </a:ext>
            </a:extLst>
          </p:cNvPr>
          <p:cNvSpPr/>
          <p:nvPr/>
        </p:nvSpPr>
        <p:spPr>
          <a:xfrm>
            <a:off x="6256301" y="4708069"/>
            <a:ext cx="2296420" cy="276999"/>
          </a:xfrm>
          <a:prstGeom prst="rect">
            <a:avLst/>
          </a:prstGeom>
        </p:spPr>
        <p:txBody>
          <a:bodyPr wrap="square">
            <a:spAutoFit/>
          </a:bodyPr>
          <a:lstStyle/>
          <a:p>
            <a:r>
              <a:rPr lang="en-NZ" sz="600" dirty="0">
                <a:hlinkClick r:id="rId7"/>
              </a:rPr>
              <a:t>https://magazine.startus.cc/design-thinking-prototypes-to-roleplay/</a:t>
            </a:r>
            <a:endParaRPr lang="en-NZ" sz="600" dirty="0"/>
          </a:p>
        </p:txBody>
      </p:sp>
    </p:spTree>
    <p:extLst>
      <p:ext uri="{BB962C8B-B14F-4D97-AF65-F5344CB8AC3E}">
        <p14:creationId xmlns:p14="http://schemas.microsoft.com/office/powerpoint/2010/main" val="3236406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5A195-345A-4293-9A1E-633D9EB03AB7}"/>
              </a:ext>
            </a:extLst>
          </p:cNvPr>
          <p:cNvSpPr>
            <a:spLocks noGrp="1"/>
          </p:cNvSpPr>
          <p:nvPr>
            <p:ph type="title"/>
          </p:nvPr>
        </p:nvSpPr>
        <p:spPr/>
        <p:txBody>
          <a:bodyPr/>
          <a:lstStyle/>
          <a:p>
            <a:r>
              <a:rPr lang="en-US" dirty="0"/>
              <a:t>In Architecture</a:t>
            </a:r>
            <a:endParaRPr lang="en-NZ" dirty="0"/>
          </a:p>
        </p:txBody>
      </p:sp>
      <p:pic>
        <p:nvPicPr>
          <p:cNvPr id="4098" name="Picture 2">
            <a:extLst>
              <a:ext uri="{FF2B5EF4-FFF2-40B4-BE49-F238E27FC236}">
                <a16:creationId xmlns:a16="http://schemas.microsoft.com/office/drawing/2014/main" id="{253DB1EB-5F63-4281-AB39-2F12961A67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2329" y="903803"/>
            <a:ext cx="1766874" cy="12602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37BE2CF-8EAF-473E-A85D-118FAFC1D873}"/>
              </a:ext>
            </a:extLst>
          </p:cNvPr>
          <p:cNvSpPr/>
          <p:nvPr/>
        </p:nvSpPr>
        <p:spPr>
          <a:xfrm>
            <a:off x="754527" y="2180511"/>
            <a:ext cx="1633027" cy="369332"/>
          </a:xfrm>
          <a:prstGeom prst="rect">
            <a:avLst/>
          </a:prstGeom>
        </p:spPr>
        <p:txBody>
          <a:bodyPr wrap="square">
            <a:spAutoFit/>
          </a:bodyPr>
          <a:lstStyle/>
          <a:p>
            <a:r>
              <a:rPr lang="en-NZ" sz="600" dirty="0"/>
              <a:t>By Martina </a:t>
            </a:r>
            <a:r>
              <a:rPr lang="en-NZ" sz="600" dirty="0" err="1"/>
              <a:t>Miroli</a:t>
            </a:r>
            <a:r>
              <a:rPr lang="en-NZ" sz="600" dirty="0"/>
              <a:t> - Own work, CC BY-SA 3.0, https://commons.wikimedia.org/w/index.php?curid=7609936</a:t>
            </a:r>
          </a:p>
        </p:txBody>
      </p:sp>
      <p:pic>
        <p:nvPicPr>
          <p:cNvPr id="8" name="Picture 2">
            <a:extLst>
              <a:ext uri="{FF2B5EF4-FFF2-40B4-BE49-F238E27FC236}">
                <a16:creationId xmlns:a16="http://schemas.microsoft.com/office/drawing/2014/main" id="{1E9B94D6-DC5B-4DAD-A6E3-6422C0199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416" y="903802"/>
            <a:ext cx="2001552" cy="12509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5F7813-F651-4758-89F6-2F0C2385CA3B}"/>
              </a:ext>
            </a:extLst>
          </p:cNvPr>
          <p:cNvSpPr txBox="1"/>
          <p:nvPr/>
        </p:nvSpPr>
        <p:spPr>
          <a:xfrm>
            <a:off x="2595416" y="2180510"/>
            <a:ext cx="2001552" cy="461665"/>
          </a:xfrm>
          <a:prstGeom prst="rect">
            <a:avLst/>
          </a:prstGeom>
          <a:noFill/>
        </p:spPr>
        <p:txBody>
          <a:bodyPr wrap="square" rtlCol="0">
            <a:spAutoFit/>
          </a:bodyPr>
          <a:lstStyle/>
          <a:p>
            <a:r>
              <a:rPr lang="en-NZ" sz="600" dirty="0"/>
              <a:t>By «</a:t>
            </a:r>
            <a:r>
              <a:rPr lang="az-Cyrl-AZ" sz="600" dirty="0"/>
              <a:t>Переславская неделя» / А. М. Заседателев / </a:t>
            </a:r>
            <a:r>
              <a:rPr lang="en-NZ" sz="600" dirty="0"/>
              <a:t>Wikimedia Commons / CC-BY-SA 3.0, CC BY-SA 3.0, https://commons.wikimedia.org/w/index.php?curid=21251773</a:t>
            </a:r>
          </a:p>
        </p:txBody>
      </p:sp>
      <p:sp>
        <p:nvSpPr>
          <p:cNvPr id="7" name="Rectangle 6">
            <a:extLst>
              <a:ext uri="{FF2B5EF4-FFF2-40B4-BE49-F238E27FC236}">
                <a16:creationId xmlns:a16="http://schemas.microsoft.com/office/drawing/2014/main" id="{65EBA646-7C60-4CFC-9B98-3079563E2030}"/>
              </a:ext>
            </a:extLst>
          </p:cNvPr>
          <p:cNvSpPr/>
          <p:nvPr/>
        </p:nvSpPr>
        <p:spPr>
          <a:xfrm>
            <a:off x="4820278" y="2180511"/>
            <a:ext cx="1866325" cy="369332"/>
          </a:xfrm>
          <a:prstGeom prst="rect">
            <a:avLst/>
          </a:prstGeom>
          <a:noFill/>
        </p:spPr>
        <p:txBody>
          <a:bodyPr wrap="square" rtlCol="0">
            <a:spAutoFit/>
          </a:bodyPr>
          <a:lstStyle/>
          <a:p>
            <a:r>
              <a:rPr lang="en-NZ" sz="600" dirty="0"/>
              <a:t>By </a:t>
            </a:r>
            <a:r>
              <a:rPr lang="en-NZ" sz="600" dirty="0" err="1"/>
              <a:t>Fourdee</a:t>
            </a:r>
            <a:r>
              <a:rPr lang="en-NZ" sz="600" dirty="0"/>
              <a:t> (talk) (Uploads) - Own work, Public Domain, https://en.wikipedia.org/w/index.php?curid=8650757</a:t>
            </a:r>
          </a:p>
        </p:txBody>
      </p:sp>
      <p:pic>
        <p:nvPicPr>
          <p:cNvPr id="4100" name="Picture 4">
            <a:extLst>
              <a:ext uri="{FF2B5EF4-FFF2-40B4-BE49-F238E27FC236}">
                <a16:creationId xmlns:a16="http://schemas.microsoft.com/office/drawing/2014/main" id="{516F4BBB-34B6-4F7F-ACE3-2C0E76C4B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432" y="903802"/>
            <a:ext cx="1680372" cy="12602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Figure 1: A 3D architectural model achieved with laser cutting. Source: Epilog Laser">
            <a:extLst>
              <a:ext uri="{FF2B5EF4-FFF2-40B4-BE49-F238E27FC236}">
                <a16:creationId xmlns:a16="http://schemas.microsoft.com/office/drawing/2014/main" id="{D0BFEB2C-FBAC-4294-86D5-A42D26197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3452" y="903802"/>
            <a:ext cx="1993905" cy="126027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81542CA-83FA-4134-BBF3-CFD84D8A480A}"/>
              </a:ext>
            </a:extLst>
          </p:cNvPr>
          <p:cNvSpPr/>
          <p:nvPr/>
        </p:nvSpPr>
        <p:spPr>
          <a:xfrm>
            <a:off x="6686603" y="2180511"/>
            <a:ext cx="2219388" cy="276999"/>
          </a:xfrm>
          <a:prstGeom prst="rect">
            <a:avLst/>
          </a:prstGeom>
        </p:spPr>
        <p:txBody>
          <a:bodyPr wrap="square">
            <a:spAutoFit/>
          </a:bodyPr>
          <a:lstStyle/>
          <a:p>
            <a:r>
              <a:rPr lang="en-NZ" sz="600" dirty="0">
                <a:hlinkClick r:id="rId6"/>
              </a:rPr>
              <a:t>https://electronics360.globalspec.com/article/15027/the-role-of-laser-cutters-in-rapid-prototyping</a:t>
            </a:r>
            <a:endParaRPr lang="en-NZ" sz="600" dirty="0"/>
          </a:p>
        </p:txBody>
      </p:sp>
      <p:pic>
        <p:nvPicPr>
          <p:cNvPr id="4104" name="Picture 8" descr="How to Prototype a Mobile App with No Coding/Design Experience ...">
            <a:extLst>
              <a:ext uri="{FF2B5EF4-FFF2-40B4-BE49-F238E27FC236}">
                <a16:creationId xmlns:a16="http://schemas.microsoft.com/office/drawing/2014/main" id="{A58B0F68-8D9C-4971-AFFA-EB73EE8582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395" y="3152646"/>
            <a:ext cx="2147046" cy="120771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76B68AD-1F36-4371-B364-CDA9ED48D420}"/>
              </a:ext>
            </a:extLst>
          </p:cNvPr>
          <p:cNvSpPr/>
          <p:nvPr/>
        </p:nvSpPr>
        <p:spPr>
          <a:xfrm>
            <a:off x="85472" y="4412131"/>
            <a:ext cx="2195969" cy="276999"/>
          </a:xfrm>
          <a:prstGeom prst="rect">
            <a:avLst/>
          </a:prstGeom>
        </p:spPr>
        <p:txBody>
          <a:bodyPr wrap="square">
            <a:spAutoFit/>
          </a:bodyPr>
          <a:lstStyle/>
          <a:p>
            <a:r>
              <a:rPr lang="en-NZ" sz="600" dirty="0">
                <a:hlinkClick r:id="rId8"/>
              </a:rPr>
              <a:t>https://hatchapps.com/blog/how-to-prototype-a-mobile-app-with-no-coding-design-experience/</a:t>
            </a:r>
            <a:endParaRPr lang="en-NZ" sz="600" dirty="0"/>
          </a:p>
        </p:txBody>
      </p:sp>
      <p:sp>
        <p:nvSpPr>
          <p:cNvPr id="14" name="Rectangle 13">
            <a:extLst>
              <a:ext uri="{FF2B5EF4-FFF2-40B4-BE49-F238E27FC236}">
                <a16:creationId xmlns:a16="http://schemas.microsoft.com/office/drawing/2014/main" id="{0E4D1B9D-BD22-4E64-9835-EA754C8AB8BD}"/>
              </a:ext>
            </a:extLst>
          </p:cNvPr>
          <p:cNvSpPr/>
          <p:nvPr/>
        </p:nvSpPr>
        <p:spPr>
          <a:xfrm>
            <a:off x="751252" y="2697635"/>
            <a:ext cx="1891800" cy="369332"/>
          </a:xfrm>
          <a:prstGeom prst="rect">
            <a:avLst/>
          </a:prstGeom>
        </p:spPr>
        <p:txBody>
          <a:bodyPr wrap="none">
            <a:spAutoFit/>
          </a:bodyPr>
          <a:lstStyle/>
          <a:p>
            <a:r>
              <a:rPr lang="en-US" dirty="0">
                <a:solidFill>
                  <a:srgbClr val="C00000"/>
                </a:solidFill>
                <a:ea typeface="+mj-ea"/>
                <a:cs typeface="+mj-cs"/>
              </a:rPr>
              <a:t>In SW Engineering</a:t>
            </a:r>
            <a:endParaRPr lang="en-NZ" dirty="0">
              <a:solidFill>
                <a:srgbClr val="C00000"/>
              </a:solidFill>
              <a:ea typeface="+mj-ea"/>
              <a:cs typeface="+mj-cs"/>
            </a:endParaRPr>
          </a:p>
        </p:txBody>
      </p:sp>
      <p:pic>
        <p:nvPicPr>
          <p:cNvPr id="4106" name="Picture 10" descr="app-paper-prototype">
            <a:extLst>
              <a:ext uri="{FF2B5EF4-FFF2-40B4-BE49-F238E27FC236}">
                <a16:creationId xmlns:a16="http://schemas.microsoft.com/office/drawing/2014/main" id="{E28D572A-9EE6-4E8A-9C3B-C06DD6D8D3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94390" y="3141514"/>
            <a:ext cx="1841610" cy="122467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B3FEF6E-9CE5-467B-874C-857A9E38A293}"/>
              </a:ext>
            </a:extLst>
          </p:cNvPr>
          <p:cNvSpPr/>
          <p:nvPr/>
        </p:nvSpPr>
        <p:spPr>
          <a:xfrm>
            <a:off x="2586576" y="4474947"/>
            <a:ext cx="1393330" cy="184666"/>
          </a:xfrm>
          <a:prstGeom prst="rect">
            <a:avLst/>
          </a:prstGeom>
        </p:spPr>
        <p:txBody>
          <a:bodyPr wrap="none">
            <a:spAutoFit/>
          </a:bodyPr>
          <a:lstStyle/>
          <a:p>
            <a:r>
              <a:rPr lang="en-NZ" sz="600" dirty="0">
                <a:hlinkClick r:id="rId10"/>
              </a:rPr>
              <a:t>https://arcweb.co/why-we-prototype/</a:t>
            </a:r>
            <a:endParaRPr lang="en-NZ" sz="600" dirty="0"/>
          </a:p>
        </p:txBody>
      </p:sp>
      <p:pic>
        <p:nvPicPr>
          <p:cNvPr id="4108" name="Picture 12" descr="Fig. 2. Relationships between BPMN and ArchiMate.">
            <a:extLst>
              <a:ext uri="{FF2B5EF4-FFF2-40B4-BE49-F238E27FC236}">
                <a16:creationId xmlns:a16="http://schemas.microsoft.com/office/drawing/2014/main" id="{BD9E10C0-4D1B-435D-8362-B226A07D4C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0302" y="2475646"/>
            <a:ext cx="1811947" cy="20210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nline Mockup, Wireframe &amp; UI Prototyping Tool · Moqups">
            <a:extLst>
              <a:ext uri="{FF2B5EF4-FFF2-40B4-BE49-F238E27FC236}">
                <a16:creationId xmlns:a16="http://schemas.microsoft.com/office/drawing/2014/main" id="{36AC5DE4-F3B3-4A24-B223-44531C00B8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2694" y="3143898"/>
            <a:ext cx="2189110" cy="12182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F91BDF1-D144-4D0D-A1EE-F315C77AF097}"/>
              </a:ext>
            </a:extLst>
          </p:cNvPr>
          <p:cNvSpPr/>
          <p:nvPr/>
        </p:nvSpPr>
        <p:spPr>
          <a:xfrm>
            <a:off x="4333006" y="4403382"/>
            <a:ext cx="2966325" cy="184666"/>
          </a:xfrm>
          <a:prstGeom prst="rect">
            <a:avLst/>
          </a:prstGeom>
        </p:spPr>
        <p:txBody>
          <a:bodyPr wrap="square">
            <a:spAutoFit/>
          </a:bodyPr>
          <a:lstStyle/>
          <a:p>
            <a:r>
              <a:rPr lang="en-NZ" sz="600" dirty="0">
                <a:hlinkClick r:id="rId13"/>
              </a:rPr>
              <a:t>https://moqups.com/</a:t>
            </a:r>
            <a:endParaRPr lang="en-NZ" sz="600" dirty="0"/>
          </a:p>
        </p:txBody>
      </p:sp>
      <p:sp>
        <p:nvSpPr>
          <p:cNvPr id="16" name="Rectangle 15">
            <a:extLst>
              <a:ext uri="{FF2B5EF4-FFF2-40B4-BE49-F238E27FC236}">
                <a16:creationId xmlns:a16="http://schemas.microsoft.com/office/drawing/2014/main" id="{469B51A2-75CB-4E04-98A3-1B6745DBA73B}"/>
              </a:ext>
            </a:extLst>
          </p:cNvPr>
          <p:cNvSpPr/>
          <p:nvPr/>
        </p:nvSpPr>
        <p:spPr>
          <a:xfrm>
            <a:off x="6742874" y="4537940"/>
            <a:ext cx="2283830" cy="369332"/>
          </a:xfrm>
          <a:prstGeom prst="rect">
            <a:avLst/>
          </a:prstGeom>
        </p:spPr>
        <p:txBody>
          <a:bodyPr wrap="square">
            <a:spAutoFit/>
          </a:bodyPr>
          <a:lstStyle/>
          <a:p>
            <a:r>
              <a:rPr lang="en-NZ" sz="600" dirty="0">
                <a:hlinkClick r:id="rId14"/>
              </a:rPr>
              <a:t>https://www.semanticscholar.org/paper/Linking-BPMN%2C-ArchiMate%2C-and-BWW%3A-Perfect-Match-for-Penicina/5a7de1afbf111799c789df06de9e83285192ec1e/figure/3</a:t>
            </a:r>
            <a:endParaRPr lang="en-NZ" sz="600" dirty="0"/>
          </a:p>
        </p:txBody>
      </p:sp>
      <p:pic>
        <p:nvPicPr>
          <p:cNvPr id="22" name="Picture 2">
            <a:extLst>
              <a:ext uri="{FF2B5EF4-FFF2-40B4-BE49-F238E27FC236}">
                <a16:creationId xmlns:a16="http://schemas.microsoft.com/office/drawing/2014/main" id="{01144374-6CDE-4513-8A35-4764A5789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059" y="929688"/>
            <a:ext cx="1766874" cy="126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24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A6C01-24CD-40BC-9AD7-43A09F6EA53C}"/>
              </a:ext>
            </a:extLst>
          </p:cNvPr>
          <p:cNvSpPr>
            <a:spLocks noGrp="1"/>
          </p:cNvSpPr>
          <p:nvPr>
            <p:ph type="title"/>
          </p:nvPr>
        </p:nvSpPr>
        <p:spPr/>
        <p:txBody>
          <a:bodyPr>
            <a:noAutofit/>
          </a:bodyPr>
          <a:lstStyle/>
          <a:p>
            <a:r>
              <a:rPr lang="en-NZ" sz="3200" dirty="0"/>
              <a:t>Creative organizations and nature of prototype</a:t>
            </a:r>
          </a:p>
        </p:txBody>
      </p:sp>
      <p:sp>
        <p:nvSpPr>
          <p:cNvPr id="3" name="Content Placeholder 2">
            <a:extLst>
              <a:ext uri="{FF2B5EF4-FFF2-40B4-BE49-F238E27FC236}">
                <a16:creationId xmlns:a16="http://schemas.microsoft.com/office/drawing/2014/main" id="{485600DB-4984-49B9-9551-238A1020F4BC}"/>
              </a:ext>
            </a:extLst>
          </p:cNvPr>
          <p:cNvSpPr>
            <a:spLocks noGrp="1"/>
          </p:cNvSpPr>
          <p:nvPr>
            <p:ph idx="1"/>
          </p:nvPr>
        </p:nvSpPr>
        <p:spPr>
          <a:xfrm>
            <a:off x="457200" y="1480457"/>
            <a:ext cx="8229600" cy="3457064"/>
          </a:xfrm>
        </p:spPr>
        <p:txBody>
          <a:bodyPr>
            <a:normAutofit fontScale="47500" lnSpcReduction="20000"/>
          </a:bodyPr>
          <a:lstStyle/>
          <a:p>
            <a:r>
              <a:rPr lang="en-NZ" dirty="0"/>
              <a:t>Openness to experimentation is the lifeblood of any creative organization</a:t>
            </a:r>
          </a:p>
          <a:p>
            <a:r>
              <a:rPr lang="en-NZ" dirty="0"/>
              <a:t>The  prototype is not expected the be the final finished model of a product to be produced</a:t>
            </a:r>
          </a:p>
          <a:p>
            <a:endParaRPr lang="en-NZ" dirty="0"/>
          </a:p>
          <a:p>
            <a:r>
              <a:rPr lang="en-NZ" dirty="0"/>
              <a:t>They are rough and simple – quick and dirty</a:t>
            </a:r>
          </a:p>
          <a:p>
            <a:r>
              <a:rPr lang="en-NZ" dirty="0"/>
              <a:t>They do not need require a “designer” to make them</a:t>
            </a:r>
          </a:p>
          <a:p>
            <a:r>
              <a:rPr lang="en-NZ" dirty="0"/>
              <a:t>Financial services execs, HR managers, retail shop owners, university administrators, hospital customer service managers, city planners… everyone can prototype to see the effects of an idea</a:t>
            </a:r>
          </a:p>
          <a:p>
            <a:endParaRPr lang="en-NZ" dirty="0"/>
          </a:p>
          <a:p>
            <a:r>
              <a:rPr lang="en-NZ" dirty="0"/>
              <a:t>Build many sketches, models and simulations will slow us down? Surely </a:t>
            </a:r>
            <a:r>
              <a:rPr lang="en-NZ" i="1" dirty="0"/>
              <a:t>thinking </a:t>
            </a:r>
            <a:r>
              <a:rPr lang="en-NZ" dirty="0"/>
              <a:t>is faster than </a:t>
            </a:r>
            <a:r>
              <a:rPr lang="en-NZ" i="1" dirty="0"/>
              <a:t>building</a:t>
            </a:r>
            <a:r>
              <a:rPr lang="en-NZ" dirty="0"/>
              <a:t>? </a:t>
            </a:r>
          </a:p>
          <a:p>
            <a:pPr lvl="1"/>
            <a:r>
              <a:rPr lang="en-NZ" dirty="0"/>
              <a:t>Unfortunately few of us are able to think of the right idea the first time… </a:t>
            </a:r>
          </a:p>
          <a:p>
            <a:r>
              <a:rPr lang="en-NZ" dirty="0"/>
              <a:t>The faster the idea becomes tangible the sooner we can evaluate and refine them</a:t>
            </a:r>
          </a:p>
          <a:p>
            <a:r>
              <a:rPr lang="en-NZ" dirty="0"/>
              <a:t>Some UI prototyping from Google: </a:t>
            </a:r>
            <a:r>
              <a:rPr lang="en-NZ" dirty="0">
                <a:hlinkClick r:id="rId2"/>
              </a:rPr>
              <a:t>https://www.youtube.com/watch?v=JMjozqJS44M</a:t>
            </a:r>
            <a:r>
              <a:rPr lang="en-NZ" dirty="0"/>
              <a:t> </a:t>
            </a:r>
          </a:p>
          <a:p>
            <a:pPr lvl="1"/>
            <a:r>
              <a:rPr lang="en-NZ" dirty="0"/>
              <a:t>Paper, digital and native prototypes</a:t>
            </a:r>
          </a:p>
        </p:txBody>
      </p:sp>
    </p:spTree>
    <p:extLst>
      <p:ext uri="{BB962C8B-B14F-4D97-AF65-F5344CB8AC3E}">
        <p14:creationId xmlns:p14="http://schemas.microsoft.com/office/powerpoint/2010/main" val="4203964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138D-E0CC-41C5-894C-79EDB89FCB5A}"/>
              </a:ext>
            </a:extLst>
          </p:cNvPr>
          <p:cNvSpPr>
            <a:spLocks noGrp="1"/>
          </p:cNvSpPr>
          <p:nvPr>
            <p:ph type="title"/>
          </p:nvPr>
        </p:nvSpPr>
        <p:spPr/>
        <p:txBody>
          <a:bodyPr/>
          <a:lstStyle/>
          <a:p>
            <a:r>
              <a:rPr lang="en-NZ" dirty="0"/>
              <a:t>How much to prototype?</a:t>
            </a:r>
          </a:p>
        </p:txBody>
      </p:sp>
      <p:sp>
        <p:nvSpPr>
          <p:cNvPr id="3" name="Content Placeholder 2">
            <a:extLst>
              <a:ext uri="{FF2B5EF4-FFF2-40B4-BE49-F238E27FC236}">
                <a16:creationId xmlns:a16="http://schemas.microsoft.com/office/drawing/2014/main" id="{E24F9FB0-323E-4653-A168-DDABEFDD2AB6}"/>
              </a:ext>
            </a:extLst>
          </p:cNvPr>
          <p:cNvSpPr>
            <a:spLocks noGrp="1"/>
          </p:cNvSpPr>
          <p:nvPr>
            <p:ph idx="1"/>
          </p:nvPr>
        </p:nvSpPr>
        <p:spPr/>
        <p:txBody>
          <a:bodyPr/>
          <a:lstStyle/>
          <a:p>
            <a:r>
              <a:rPr lang="en-NZ" dirty="0"/>
              <a:t>Are they driving the idea forward and generating useful feedback?</a:t>
            </a:r>
          </a:p>
          <a:p>
            <a:endParaRPr lang="en-NZ" dirty="0"/>
          </a:p>
        </p:txBody>
      </p:sp>
    </p:spTree>
    <p:extLst>
      <p:ext uri="{BB962C8B-B14F-4D97-AF65-F5344CB8AC3E}">
        <p14:creationId xmlns:p14="http://schemas.microsoft.com/office/powerpoint/2010/main" val="3071990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D23BF17FCDC947B8E404D646247F8D" ma:contentTypeVersion="13" ma:contentTypeDescription="Create a new document." ma:contentTypeScope="" ma:versionID="bce65fef590ea530654b5a70b3aaf7d2">
  <xsd:schema xmlns:xsd="http://www.w3.org/2001/XMLSchema" xmlns:xs="http://www.w3.org/2001/XMLSchema" xmlns:p="http://schemas.microsoft.com/office/2006/metadata/properties" xmlns:ns2="0f5e39c8-e5a1-4a0d-b53f-9134be983d19" xmlns:ns3="c64b295e-e158-430a-a9fe-95bbf17b9d7d" targetNamespace="http://schemas.microsoft.com/office/2006/metadata/properties" ma:root="true" ma:fieldsID="1f03c8af7986bb0706683fe4a1ab921a" ns2:_="" ns3:_="">
    <xsd:import namespace="0f5e39c8-e5a1-4a0d-b53f-9134be983d19"/>
    <xsd:import namespace="c64b295e-e158-430a-a9fe-95bbf17b9d7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5e39c8-e5a1-4a0d-b53f-9134be983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64b295e-e158-430a-a9fe-95bbf17b9d7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F4C655-CE74-454B-8C8A-D1B01B629D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5e39c8-e5a1-4a0d-b53f-9134be983d19"/>
    <ds:schemaRef ds:uri="c64b295e-e158-430a-a9fe-95bbf17b9d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purl.org/dc/dcmitype/"/>
    <ds:schemaRef ds:uri="http://purl.org/dc/elements/1.1/"/>
    <ds:schemaRef ds:uri="http://schemas.microsoft.com/sharepoint/v3/field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9004</TotalTime>
  <Words>2171</Words>
  <Application>Microsoft Office PowerPoint</Application>
  <PresentationFormat>On-screen Show (16:9)</PresentationFormat>
  <Paragraphs>347</Paragraphs>
  <Slides>51</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Muli</vt:lpstr>
      <vt:lpstr>Roboto Light</vt:lpstr>
      <vt:lpstr>Roboto-Light</vt:lpstr>
      <vt:lpstr>sohne</vt:lpstr>
      <vt:lpstr>Verdana Pro Light</vt:lpstr>
      <vt:lpstr>Wingdings</vt:lpstr>
      <vt:lpstr>Office Theme</vt:lpstr>
      <vt:lpstr>Iteration</vt:lpstr>
      <vt:lpstr>Topics</vt:lpstr>
      <vt:lpstr>Readings</vt:lpstr>
      <vt:lpstr>Prototyping</vt:lpstr>
      <vt:lpstr>Prototyping</vt:lpstr>
      <vt:lpstr>Thinking with hands</vt:lpstr>
      <vt:lpstr>In Architecture</vt:lpstr>
      <vt:lpstr>Creative organizations and nature of prototype</vt:lpstr>
      <vt:lpstr>How much to prototype?</vt:lpstr>
      <vt:lpstr>Activity 1</vt:lpstr>
      <vt:lpstr>Prototyping with SAP Scenes</vt:lpstr>
      <vt:lpstr>PowerPoint Presentation</vt:lpstr>
      <vt:lpstr>Prototyping with  SAP Scenes</vt:lpstr>
      <vt:lpstr>Emotions with SAP Scenes Sketching</vt:lpstr>
      <vt:lpstr>When should you prototype?</vt:lpstr>
      <vt:lpstr>Prototyping for different purposes</vt:lpstr>
      <vt:lpstr>Prototyping problems</vt:lpstr>
      <vt:lpstr>PowerPoint Presentation</vt:lpstr>
      <vt:lpstr>Tips for prototyping to test</vt:lpstr>
      <vt:lpstr>Identify a Variable</vt:lpstr>
      <vt:lpstr>Identify a Variable</vt:lpstr>
      <vt:lpstr>User-driven Prototype</vt:lpstr>
      <vt:lpstr>Wizard of Oz Prototyping</vt:lpstr>
      <vt:lpstr>Purpose of prototypes</vt:lpstr>
      <vt:lpstr>Wizard of Oz Prototyping</vt:lpstr>
      <vt:lpstr>Wireframe</vt:lpstr>
      <vt:lpstr>Wireframe</vt:lpstr>
      <vt:lpstr>Creating Wireframe</vt:lpstr>
      <vt:lpstr>Wireframe Connectors &amp; Conditions</vt:lpstr>
      <vt:lpstr>Wireframe Annotations</vt:lpstr>
      <vt:lpstr>Do &amp; Don’t for  Wireframe</vt:lpstr>
      <vt:lpstr>Do &amp; Don’t for  Wireframe</vt:lpstr>
      <vt:lpstr>Do &amp; Don’t for  Wireframe</vt:lpstr>
      <vt:lpstr>Do &amp; Don’t for  Wireframe</vt:lpstr>
      <vt:lpstr>Do &amp; Don’t for  Wireframe</vt:lpstr>
      <vt:lpstr>Do &amp; Don’t for  Wireframe</vt:lpstr>
      <vt:lpstr>What are usability heuristic (guidelines)?</vt:lpstr>
      <vt:lpstr>Nielsen’s 10 Usability Heuristics</vt:lpstr>
      <vt:lpstr>User Testing</vt:lpstr>
      <vt:lpstr>Activity 2</vt:lpstr>
      <vt:lpstr>Capturing User Testing Results</vt:lpstr>
      <vt:lpstr>Capturing User Testing Results</vt:lpstr>
      <vt:lpstr>Capturing User Testing Results Feedback Capture Grid</vt:lpstr>
      <vt:lpstr>Capturing User Testing Results Feedback Capture Grid</vt:lpstr>
      <vt:lpstr>PowerPoint Presentation</vt:lpstr>
      <vt:lpstr>What do you think?</vt:lpstr>
      <vt:lpstr>PowerPoint Presentation</vt:lpstr>
      <vt:lpstr>Prototypes!</vt:lpstr>
      <vt:lpstr>The human-centered design process for the development of interactive systems… …is an iterative process involving the users and aims to make them more usable (DIN EN ISO 9241-210) </vt:lpstr>
      <vt:lpstr>The human-centered design process for the development of interactive systems… …is an iterative process involving the users and aims to make them more usable (DIN EN ISO 9241-210) </vt:lpstr>
      <vt:lpstr>Practical 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Petteri Kaskenpalo</cp:lastModifiedBy>
  <cp:revision>599</cp:revision>
  <dcterms:created xsi:type="dcterms:W3CDTF">2010-04-12T23:12:02Z</dcterms:created>
  <dcterms:modified xsi:type="dcterms:W3CDTF">2021-12-23T07:59:15Z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0x01010060D23BF17FCDC947B8E404D646247F8D</vt:lpwstr>
  </property>
</Properties>
</file>